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x="18288000" cy="10287000"/>
  <p:notesSz cx="6858000" cy="9144000"/>
  <p:embeddedFontLst>
    <p:embeddedFont>
      <p:font typeface="Decalotype Bold" charset="1" panose="00000800000000000000"/>
      <p:regular r:id="rId46"/>
    </p:embeddedFont>
    <p:embeddedFont>
      <p:font typeface="Open Sans Bold" charset="1" panose="00000000000000000000"/>
      <p:regular r:id="rId47"/>
    </p:embeddedFont>
    <p:embeddedFont>
      <p:font typeface="Public Sans Bold" charset="1" panose="00000000000000000000"/>
      <p:regular r:id="rId48"/>
    </p:embeddedFont>
    <p:embeddedFont>
      <p:font typeface="Open Sans" charset="1" panose="00000000000000000000"/>
      <p:regular r:id="rId49"/>
    </p:embeddedFont>
    <p:embeddedFont>
      <p:font typeface="Public Sans" charset="1" panose="0000000000000000000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2492414">
            <a:off x="6361852" y="-357801"/>
            <a:ext cx="15444668" cy="13210026"/>
            <a:chOff x="0" y="0"/>
            <a:chExt cx="4067731" cy="3479184"/>
          </a:xfrm>
        </p:grpSpPr>
        <p:sp>
          <p:nvSpPr>
            <p:cNvPr name="Freeform 3" id="3"/>
            <p:cNvSpPr/>
            <p:nvPr/>
          </p:nvSpPr>
          <p:spPr>
            <a:xfrm flipH="false" flipV="false" rot="0">
              <a:off x="0" y="0"/>
              <a:ext cx="4067732" cy="3479184"/>
            </a:xfrm>
            <a:custGeom>
              <a:avLst/>
              <a:gdLst/>
              <a:ahLst/>
              <a:cxnLst/>
              <a:rect r="r" b="b" t="t" l="l"/>
              <a:pathLst>
                <a:path h="3479184" w="4067732">
                  <a:moveTo>
                    <a:pt x="0" y="0"/>
                  </a:moveTo>
                  <a:lnTo>
                    <a:pt x="4067732" y="0"/>
                  </a:lnTo>
                  <a:lnTo>
                    <a:pt x="4067732" y="3479184"/>
                  </a:lnTo>
                  <a:lnTo>
                    <a:pt x="0" y="3479184"/>
                  </a:lnTo>
                  <a:close/>
                </a:path>
              </a:pathLst>
            </a:custGeom>
            <a:solidFill>
              <a:srgbClr val="FFFFFF"/>
            </a:solidFill>
          </p:spPr>
        </p:sp>
        <p:sp>
          <p:nvSpPr>
            <p:cNvPr name="TextBox 4" id="4"/>
            <p:cNvSpPr txBox="true"/>
            <p:nvPr/>
          </p:nvSpPr>
          <p:spPr>
            <a:xfrm>
              <a:off x="0" y="-38100"/>
              <a:ext cx="4067731" cy="3517284"/>
            </a:xfrm>
            <a:prstGeom prst="rect">
              <a:avLst/>
            </a:prstGeom>
          </p:spPr>
          <p:txBody>
            <a:bodyPr anchor="ctr" rtlCol="false" tIns="50800" lIns="50800" bIns="50800" rIns="50800"/>
            <a:lstStyle/>
            <a:p>
              <a:pPr algn="ctr">
                <a:lnSpc>
                  <a:spcPts val="2100"/>
                </a:lnSpc>
              </a:pPr>
            </a:p>
          </p:txBody>
        </p:sp>
      </p:grpSp>
      <p:sp>
        <p:nvSpPr>
          <p:cNvPr name="AutoShape 5" id="5"/>
          <p:cNvSpPr/>
          <p:nvPr/>
        </p:nvSpPr>
        <p:spPr>
          <a:xfrm flipV="true">
            <a:off x="6686155" y="6266262"/>
            <a:ext cx="11526833" cy="0"/>
          </a:xfrm>
          <a:prstGeom prst="line">
            <a:avLst/>
          </a:prstGeom>
          <a:ln cap="flat" w="38100">
            <a:solidFill>
              <a:srgbClr val="000000"/>
            </a:solidFill>
            <a:prstDash val="solid"/>
            <a:headEnd type="none" len="sm" w="sm"/>
            <a:tailEnd type="arrow" len="sm" w="med"/>
          </a:ln>
        </p:spPr>
      </p:sp>
      <p:sp>
        <p:nvSpPr>
          <p:cNvPr name="Freeform 6" id="6"/>
          <p:cNvSpPr/>
          <p:nvPr/>
        </p:nvSpPr>
        <p:spPr>
          <a:xfrm flipH="false" flipV="false" rot="-2573003">
            <a:off x="-4775379" y="-1401529"/>
            <a:ext cx="15571343" cy="7601355"/>
          </a:xfrm>
          <a:custGeom>
            <a:avLst/>
            <a:gdLst/>
            <a:ahLst/>
            <a:cxnLst/>
            <a:rect r="r" b="b" t="t" l="l"/>
            <a:pathLst>
              <a:path h="7601355" w="15571343">
                <a:moveTo>
                  <a:pt x="0" y="0"/>
                </a:moveTo>
                <a:lnTo>
                  <a:pt x="15571343" y="0"/>
                </a:lnTo>
                <a:lnTo>
                  <a:pt x="15571343" y="7601355"/>
                </a:lnTo>
                <a:lnTo>
                  <a:pt x="0" y="7601355"/>
                </a:lnTo>
                <a:lnTo>
                  <a:pt x="0" y="0"/>
                </a:lnTo>
                <a:close/>
              </a:path>
            </a:pathLst>
          </a:custGeom>
          <a:blipFill>
            <a:blip r:embed="rId2"/>
            <a:stretch>
              <a:fillRect l="0" t="-52936" r="0" b="-51913"/>
            </a:stretch>
          </a:blipFill>
        </p:spPr>
      </p:sp>
      <p:sp>
        <p:nvSpPr>
          <p:cNvPr name="TextBox 7" id="7"/>
          <p:cNvSpPr txBox="true"/>
          <p:nvPr/>
        </p:nvSpPr>
        <p:spPr>
          <a:xfrm rot="0">
            <a:off x="5744528" y="4662238"/>
            <a:ext cx="12468460" cy="1337323"/>
          </a:xfrm>
          <a:prstGeom prst="rect">
            <a:avLst/>
          </a:prstGeom>
        </p:spPr>
        <p:txBody>
          <a:bodyPr anchor="t" rtlCol="false" tIns="0" lIns="0" bIns="0" rIns="0">
            <a:spAutoFit/>
          </a:bodyPr>
          <a:lstStyle/>
          <a:p>
            <a:pPr algn="ctr" marL="0" indent="0" lvl="0">
              <a:lnSpc>
                <a:spcPts val="9900"/>
              </a:lnSpc>
            </a:pPr>
            <a:r>
              <a:rPr lang="en-US" sz="9900">
                <a:solidFill>
                  <a:srgbClr val="274A68"/>
                </a:solidFill>
                <a:latin typeface="Decalotype Bold"/>
                <a:ea typeface="Decalotype Bold"/>
                <a:cs typeface="Decalotype Bold"/>
                <a:sym typeface="Decalotype Bold"/>
              </a:rPr>
              <a:t>Credit Card Data Analysis</a:t>
            </a:r>
          </a:p>
        </p:txBody>
      </p:sp>
      <p:sp>
        <p:nvSpPr>
          <p:cNvPr name="TextBox 8" id="8"/>
          <p:cNvSpPr txBox="true"/>
          <p:nvPr/>
        </p:nvSpPr>
        <p:spPr>
          <a:xfrm rot="0">
            <a:off x="2267061" y="8155953"/>
            <a:ext cx="3313892" cy="1287145"/>
          </a:xfrm>
          <a:prstGeom prst="rect">
            <a:avLst/>
          </a:prstGeom>
        </p:spPr>
        <p:txBody>
          <a:bodyPr anchor="t" rtlCol="false" tIns="0" lIns="0" bIns="0" rIns="0">
            <a:spAutoFit/>
          </a:bodyPr>
          <a:lstStyle/>
          <a:p>
            <a:pPr algn="r">
              <a:lnSpc>
                <a:spcPts val="5179"/>
              </a:lnSpc>
            </a:pPr>
            <a:r>
              <a:rPr lang="en-US" sz="3699">
                <a:solidFill>
                  <a:srgbClr val="FFFFFF"/>
                </a:solidFill>
                <a:latin typeface="Open Sans Bold"/>
                <a:ea typeface="Open Sans Bold"/>
                <a:cs typeface="Open Sans Bold"/>
                <a:sym typeface="Open Sans Bold"/>
              </a:rPr>
              <a:t>Presented by:</a:t>
            </a:r>
          </a:p>
          <a:p>
            <a:pPr algn="r">
              <a:lnSpc>
                <a:spcPts val="5179"/>
              </a:lnSpc>
            </a:pPr>
            <a:r>
              <a:rPr lang="en-US" sz="3699">
                <a:solidFill>
                  <a:srgbClr val="FFFFFF"/>
                </a:solidFill>
                <a:latin typeface="Open Sans Bold"/>
                <a:ea typeface="Open Sans Bold"/>
                <a:cs typeface="Open Sans Bold"/>
                <a:sym typeface="Open Sans Bold"/>
              </a:rPr>
              <a:t>GROUP 2</a:t>
            </a:r>
          </a:p>
        </p:txBody>
      </p:sp>
      <p:sp>
        <p:nvSpPr>
          <p:cNvPr name="TextBox 9" id="9"/>
          <p:cNvSpPr txBox="true"/>
          <p:nvPr/>
        </p:nvSpPr>
        <p:spPr>
          <a:xfrm rot="0">
            <a:off x="7918289" y="6472555"/>
            <a:ext cx="8686638" cy="2785745"/>
          </a:xfrm>
          <a:prstGeom prst="rect">
            <a:avLst/>
          </a:prstGeom>
        </p:spPr>
        <p:txBody>
          <a:bodyPr anchor="t" rtlCol="false" tIns="0" lIns="0" bIns="0" rIns="0">
            <a:spAutoFit/>
          </a:bodyPr>
          <a:lstStyle/>
          <a:p>
            <a:pPr algn="ctr">
              <a:lnSpc>
                <a:spcPts val="4479"/>
              </a:lnSpc>
            </a:pPr>
            <a:r>
              <a:rPr lang="en-US" sz="3199">
                <a:solidFill>
                  <a:srgbClr val="191919"/>
                </a:solidFill>
                <a:latin typeface="Open Sans Bold"/>
                <a:ea typeface="Open Sans Bold"/>
                <a:cs typeface="Open Sans Bold"/>
                <a:sym typeface="Open Sans Bold"/>
              </a:rPr>
              <a:t>Members:</a:t>
            </a:r>
          </a:p>
          <a:p>
            <a:pPr algn="just" marL="690879" indent="-345439" lvl="1">
              <a:lnSpc>
                <a:spcPts val="4479"/>
              </a:lnSpc>
              <a:buFont typeface="Arial"/>
              <a:buChar char="•"/>
            </a:pPr>
            <a:r>
              <a:rPr lang="en-US" sz="3199">
                <a:solidFill>
                  <a:srgbClr val="191919"/>
                </a:solidFill>
                <a:latin typeface="Open Sans Bold"/>
                <a:ea typeface="Open Sans Bold"/>
                <a:cs typeface="Open Sans Bold"/>
                <a:sym typeface="Open Sans Bold"/>
              </a:rPr>
              <a:t>RAYA HARISH (WX2EE50531)</a:t>
            </a:r>
          </a:p>
          <a:p>
            <a:pPr algn="just" marL="690879" indent="-345439" lvl="1">
              <a:lnSpc>
                <a:spcPts val="4479"/>
              </a:lnSpc>
              <a:buFont typeface="Arial"/>
              <a:buChar char="•"/>
            </a:pPr>
            <a:r>
              <a:rPr lang="en-US" sz="3199">
                <a:solidFill>
                  <a:srgbClr val="191919"/>
                </a:solidFill>
                <a:latin typeface="Open Sans Bold"/>
                <a:ea typeface="Open Sans Bold"/>
                <a:cs typeface="Open Sans Bold"/>
                <a:sym typeface="Open Sans Bold"/>
              </a:rPr>
              <a:t>ANANNYA SINGH (3NJZ6RGL7W)</a:t>
            </a:r>
          </a:p>
          <a:p>
            <a:pPr algn="just" marL="690879" indent="-345439" lvl="1">
              <a:lnSpc>
                <a:spcPts val="4479"/>
              </a:lnSpc>
              <a:buFont typeface="Arial"/>
              <a:buChar char="•"/>
            </a:pPr>
            <a:r>
              <a:rPr lang="en-US" sz="3199">
                <a:solidFill>
                  <a:srgbClr val="191919"/>
                </a:solidFill>
                <a:latin typeface="Open Sans Bold"/>
                <a:ea typeface="Open Sans Bold"/>
                <a:cs typeface="Open Sans Bold"/>
                <a:sym typeface="Open Sans Bold"/>
              </a:rPr>
              <a:t>PAVAN JACOB ABRAHAM (0VJK2O7W3P)</a:t>
            </a:r>
          </a:p>
          <a:p>
            <a:pPr algn="just" marL="690879" indent="-345439" lvl="1">
              <a:lnSpc>
                <a:spcPts val="4479"/>
              </a:lnSpc>
              <a:buFont typeface="Arial"/>
              <a:buChar char="•"/>
            </a:pPr>
            <a:r>
              <a:rPr lang="en-US" sz="3199">
                <a:solidFill>
                  <a:srgbClr val="191919"/>
                </a:solidFill>
                <a:latin typeface="Open Sans Bold"/>
                <a:ea typeface="Open Sans Bold"/>
                <a:cs typeface="Open Sans Bold"/>
                <a:sym typeface="Open Sans Bold"/>
              </a:rPr>
              <a:t>ANMOL GUPTA (6Q2YCTLSMW)</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39321" y="-9525"/>
            <a:ext cx="17919326" cy="2295525"/>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191919"/>
                </a:solidFill>
                <a:latin typeface="Decalotype Bold"/>
                <a:ea typeface="Decalotype Bold"/>
                <a:cs typeface="Decalotype Bold"/>
                <a:sym typeface="Decalotype Bold"/>
              </a:rPr>
              <a:t>Create a frequency distribution for the data and visualize it appropriately, Create a probability distribution of the data and visualize it appropriately</a:t>
            </a:r>
          </a:p>
        </p:txBody>
      </p:sp>
      <p:sp>
        <p:nvSpPr>
          <p:cNvPr name="Freeform 3" id="3"/>
          <p:cNvSpPr/>
          <p:nvPr/>
        </p:nvSpPr>
        <p:spPr>
          <a:xfrm flipH="false" flipV="false" rot="0">
            <a:off x="0" y="2132866"/>
            <a:ext cx="9144000" cy="6021268"/>
          </a:xfrm>
          <a:custGeom>
            <a:avLst/>
            <a:gdLst/>
            <a:ahLst/>
            <a:cxnLst/>
            <a:rect r="r" b="b" t="t" l="l"/>
            <a:pathLst>
              <a:path h="6021268" w="9144000">
                <a:moveTo>
                  <a:pt x="0" y="0"/>
                </a:moveTo>
                <a:lnTo>
                  <a:pt x="9144000" y="0"/>
                </a:lnTo>
                <a:lnTo>
                  <a:pt x="9144000" y="6021268"/>
                </a:lnTo>
                <a:lnTo>
                  <a:pt x="0" y="6021268"/>
                </a:lnTo>
                <a:lnTo>
                  <a:pt x="0" y="0"/>
                </a:lnTo>
                <a:close/>
              </a:path>
            </a:pathLst>
          </a:custGeom>
          <a:blipFill>
            <a:blip r:embed="rId2"/>
            <a:stretch>
              <a:fillRect l="0" t="0" r="0" b="0"/>
            </a:stretch>
          </a:blipFill>
        </p:spPr>
      </p:sp>
      <p:sp>
        <p:nvSpPr>
          <p:cNvPr name="Freeform 4" id="4"/>
          <p:cNvSpPr/>
          <p:nvPr/>
        </p:nvSpPr>
        <p:spPr>
          <a:xfrm flipH="false" flipV="false" rot="0">
            <a:off x="9144000" y="2371981"/>
            <a:ext cx="8609078" cy="5543038"/>
          </a:xfrm>
          <a:custGeom>
            <a:avLst/>
            <a:gdLst/>
            <a:ahLst/>
            <a:cxnLst/>
            <a:rect r="r" b="b" t="t" l="l"/>
            <a:pathLst>
              <a:path h="5543038" w="8609078">
                <a:moveTo>
                  <a:pt x="0" y="0"/>
                </a:moveTo>
                <a:lnTo>
                  <a:pt x="8609078" y="0"/>
                </a:lnTo>
                <a:lnTo>
                  <a:pt x="8609078" y="5543038"/>
                </a:lnTo>
                <a:lnTo>
                  <a:pt x="0" y="5543038"/>
                </a:lnTo>
                <a:lnTo>
                  <a:pt x="0" y="0"/>
                </a:lnTo>
                <a:close/>
              </a:path>
            </a:pathLst>
          </a:custGeom>
          <a:blipFill>
            <a:blip r:embed="rId3"/>
            <a:stretch>
              <a:fillRect l="0" t="0" r="0" b="0"/>
            </a:stretch>
          </a:blipFill>
        </p:spPr>
      </p:sp>
      <p:sp>
        <p:nvSpPr>
          <p:cNvPr name="TextBox 5" id="5"/>
          <p:cNvSpPr txBox="true"/>
          <p:nvPr/>
        </p:nvSpPr>
        <p:spPr>
          <a:xfrm rot="0">
            <a:off x="109968" y="8154134"/>
            <a:ext cx="18178032" cy="1085850"/>
          </a:xfrm>
          <a:prstGeom prst="rect">
            <a:avLst/>
          </a:prstGeom>
        </p:spPr>
        <p:txBody>
          <a:bodyPr anchor="t" rtlCol="false" tIns="0" lIns="0" bIns="0" rIns="0">
            <a:spAutoFit/>
          </a:bodyPr>
          <a:lstStyle/>
          <a:p>
            <a:pPr algn="l">
              <a:lnSpc>
                <a:spcPts val="4320"/>
              </a:lnSpc>
            </a:pPr>
            <a:r>
              <a:rPr lang="en-US" sz="3600">
                <a:solidFill>
                  <a:srgbClr val="191919"/>
                </a:solidFill>
                <a:latin typeface="Open Sans"/>
                <a:ea typeface="Open Sans"/>
                <a:cs typeface="Open Sans"/>
                <a:sym typeface="Open Sans"/>
              </a:rPr>
              <a:t>1.Data is normal distributed, clustered around mean, less frequency at the extremes</a:t>
            </a:r>
          </a:p>
          <a:p>
            <a:pPr algn="l" marL="0" indent="0" lvl="0">
              <a:lnSpc>
                <a:spcPts val="4320"/>
              </a:lnSpc>
              <a:spcBef>
                <a:spcPct val="0"/>
              </a:spcBef>
            </a:pPr>
            <a:r>
              <a:rPr lang="en-US" sz="3600">
                <a:solidFill>
                  <a:srgbClr val="191919"/>
                </a:solidFill>
                <a:latin typeface="Open Sans"/>
                <a:ea typeface="Open Sans"/>
                <a:cs typeface="Open Sans"/>
                <a:sym typeface="Open Sans"/>
              </a:rPr>
              <a:t>2.Probability distribution of data where age 54 has the maximum probability of 0.12.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55189" y="2539389"/>
            <a:ext cx="9516789" cy="7473533"/>
          </a:xfrm>
          <a:custGeom>
            <a:avLst/>
            <a:gdLst/>
            <a:ahLst/>
            <a:cxnLst/>
            <a:rect r="r" b="b" t="t" l="l"/>
            <a:pathLst>
              <a:path h="7473533" w="9516789">
                <a:moveTo>
                  <a:pt x="0" y="0"/>
                </a:moveTo>
                <a:lnTo>
                  <a:pt x="9516789" y="0"/>
                </a:lnTo>
                <a:lnTo>
                  <a:pt x="9516789" y="7473533"/>
                </a:lnTo>
                <a:lnTo>
                  <a:pt x="0" y="7473533"/>
                </a:lnTo>
                <a:lnTo>
                  <a:pt x="0" y="0"/>
                </a:lnTo>
                <a:close/>
              </a:path>
            </a:pathLst>
          </a:custGeom>
          <a:blipFill>
            <a:blip r:embed="rId2"/>
            <a:stretch>
              <a:fillRect l="0" t="0" r="0" b="0"/>
            </a:stretch>
          </a:blipFill>
        </p:spPr>
      </p:sp>
      <p:sp>
        <p:nvSpPr>
          <p:cNvPr name="TextBox 3" id="3"/>
          <p:cNvSpPr txBox="true"/>
          <p:nvPr/>
        </p:nvSpPr>
        <p:spPr>
          <a:xfrm rot="0">
            <a:off x="0" y="-85725"/>
            <a:ext cx="18288000" cy="2317117"/>
          </a:xfrm>
          <a:prstGeom prst="rect">
            <a:avLst/>
          </a:prstGeom>
        </p:spPr>
        <p:txBody>
          <a:bodyPr anchor="t" rtlCol="false" tIns="0" lIns="0" bIns="0" rIns="0">
            <a:spAutoFit/>
          </a:bodyPr>
          <a:lstStyle/>
          <a:p>
            <a:pPr algn="ctr">
              <a:lnSpc>
                <a:spcPts val="6159"/>
              </a:lnSpc>
              <a:spcBef>
                <a:spcPct val="0"/>
              </a:spcBef>
            </a:pPr>
            <a:r>
              <a:rPr lang="en-US" sz="4399">
                <a:solidFill>
                  <a:srgbClr val="000000"/>
                </a:solidFill>
                <a:latin typeface="Decalotype Bold"/>
                <a:ea typeface="Decalotype Bold"/>
                <a:cs typeface="Decalotype Bold"/>
                <a:sym typeface="Decalotype Bold"/>
              </a:rPr>
              <a:t>Does the shape of the age distribution dataset follow the Central Limit Theorem? Create sampling distributions of the mean age using sample sizes of 10, 15, 20, 25, and 30, and compare them to observe the effect on the distribution of means.</a:t>
            </a:r>
          </a:p>
        </p:txBody>
      </p:sp>
      <p:sp>
        <p:nvSpPr>
          <p:cNvPr name="TextBox 4" id="4"/>
          <p:cNvSpPr txBox="true"/>
          <p:nvPr/>
        </p:nvSpPr>
        <p:spPr>
          <a:xfrm rot="0">
            <a:off x="10871978" y="5617025"/>
            <a:ext cx="7416022" cy="1251586"/>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Open Sans"/>
                <a:ea typeface="Open Sans"/>
                <a:cs typeface="Open Sans"/>
                <a:sym typeface="Open Sans"/>
              </a:rPr>
              <a:t>Data is approximately normally distributed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584487" cy="5095572"/>
          </a:xfrm>
          <a:custGeom>
            <a:avLst/>
            <a:gdLst/>
            <a:ahLst/>
            <a:cxnLst/>
            <a:rect r="r" b="b" t="t" l="l"/>
            <a:pathLst>
              <a:path h="5095572" w="10584487">
                <a:moveTo>
                  <a:pt x="0" y="0"/>
                </a:moveTo>
                <a:lnTo>
                  <a:pt x="10584487" y="0"/>
                </a:lnTo>
                <a:lnTo>
                  <a:pt x="10584487" y="5095572"/>
                </a:lnTo>
                <a:lnTo>
                  <a:pt x="0" y="5095572"/>
                </a:lnTo>
                <a:lnTo>
                  <a:pt x="0" y="0"/>
                </a:lnTo>
                <a:close/>
              </a:path>
            </a:pathLst>
          </a:custGeom>
          <a:blipFill>
            <a:blip r:embed="rId2"/>
            <a:stretch>
              <a:fillRect l="0" t="0" r="0" b="0"/>
            </a:stretch>
          </a:blipFill>
        </p:spPr>
      </p:sp>
      <p:sp>
        <p:nvSpPr>
          <p:cNvPr name="Freeform 3" id="3"/>
          <p:cNvSpPr/>
          <p:nvPr/>
        </p:nvSpPr>
        <p:spPr>
          <a:xfrm flipH="false" flipV="false" rot="0">
            <a:off x="0" y="5143500"/>
            <a:ext cx="15210761" cy="5143500"/>
          </a:xfrm>
          <a:custGeom>
            <a:avLst/>
            <a:gdLst/>
            <a:ahLst/>
            <a:cxnLst/>
            <a:rect r="r" b="b" t="t" l="l"/>
            <a:pathLst>
              <a:path h="5143500" w="15210761">
                <a:moveTo>
                  <a:pt x="0" y="0"/>
                </a:moveTo>
                <a:lnTo>
                  <a:pt x="15210761" y="0"/>
                </a:lnTo>
                <a:lnTo>
                  <a:pt x="15210761" y="5143500"/>
                </a:lnTo>
                <a:lnTo>
                  <a:pt x="0" y="5143500"/>
                </a:lnTo>
                <a:lnTo>
                  <a:pt x="0" y="0"/>
                </a:lnTo>
                <a:close/>
              </a:path>
            </a:pathLst>
          </a:custGeom>
          <a:blipFill>
            <a:blip r:embed="rId3"/>
            <a:stretch>
              <a:fillRect l="-2133" t="-6934" r="-2133" b="0"/>
            </a:stretch>
          </a:blipFill>
        </p:spPr>
      </p:sp>
      <p:sp>
        <p:nvSpPr>
          <p:cNvPr name="TextBox 4" id="4"/>
          <p:cNvSpPr txBox="true"/>
          <p:nvPr/>
        </p:nvSpPr>
        <p:spPr>
          <a:xfrm rot="0">
            <a:off x="10584487" y="962025"/>
            <a:ext cx="7416022" cy="316611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Open Sans"/>
                <a:ea typeface="Open Sans"/>
                <a:cs typeface="Open Sans"/>
                <a:sym typeface="Open Sans"/>
              </a:rPr>
              <a:t>Increasing sample size leads to sampling distributions of the mean becoming more normally distributed, confirming the Central Limit Theorem.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345376"/>
            <a:ext cx="9889960" cy="5614893"/>
          </a:xfrm>
          <a:custGeom>
            <a:avLst/>
            <a:gdLst/>
            <a:ahLst/>
            <a:cxnLst/>
            <a:rect r="r" b="b" t="t" l="l"/>
            <a:pathLst>
              <a:path h="5614893" w="9889960">
                <a:moveTo>
                  <a:pt x="0" y="0"/>
                </a:moveTo>
                <a:lnTo>
                  <a:pt x="9889960" y="0"/>
                </a:lnTo>
                <a:lnTo>
                  <a:pt x="9889960" y="5614893"/>
                </a:lnTo>
                <a:lnTo>
                  <a:pt x="0" y="5614893"/>
                </a:lnTo>
                <a:lnTo>
                  <a:pt x="0" y="0"/>
                </a:lnTo>
                <a:close/>
              </a:path>
            </a:pathLst>
          </a:custGeom>
          <a:blipFill>
            <a:blip r:embed="rId2"/>
            <a:stretch>
              <a:fillRect l="-225" t="0" r="-225" b="-99"/>
            </a:stretch>
          </a:blipFill>
        </p:spPr>
      </p:sp>
      <p:sp>
        <p:nvSpPr>
          <p:cNvPr name="TextBox 3" id="3"/>
          <p:cNvSpPr txBox="true"/>
          <p:nvPr/>
        </p:nvSpPr>
        <p:spPr>
          <a:xfrm rot="0">
            <a:off x="645730" y="104775"/>
            <a:ext cx="16996540" cy="1838325"/>
          </a:xfrm>
          <a:prstGeom prst="rect">
            <a:avLst/>
          </a:prstGeom>
        </p:spPr>
        <p:txBody>
          <a:bodyPr anchor="t" rtlCol="false" tIns="0" lIns="0" bIns="0" rIns="0">
            <a:spAutoFit/>
          </a:bodyPr>
          <a:lstStyle/>
          <a:p>
            <a:pPr algn="ctr" marL="0" indent="0" lvl="0">
              <a:lnSpc>
                <a:spcPts val="4800"/>
              </a:lnSpc>
              <a:spcBef>
                <a:spcPct val="0"/>
              </a:spcBef>
            </a:pPr>
            <a:r>
              <a:rPr lang="en-US" sz="4000">
                <a:solidFill>
                  <a:srgbClr val="191919"/>
                </a:solidFill>
                <a:latin typeface="Decalotype Bold"/>
                <a:ea typeface="Decalotype Bold"/>
                <a:cs typeface="Decalotype Bold"/>
                <a:sym typeface="Decalotype Bold"/>
              </a:rPr>
              <a:t>Treat this dataset as a binomial distribution where p is the probability that a person becomes a CEO above 50 years age. What is the probability that out of a random sample of 10 CEOs of Fortune 500 companies exactly 6 are above 50 years of age</a:t>
            </a:r>
          </a:p>
        </p:txBody>
      </p:sp>
      <p:sp>
        <p:nvSpPr>
          <p:cNvPr name="TextBox 4" id="4"/>
          <p:cNvSpPr txBox="true"/>
          <p:nvPr/>
        </p:nvSpPr>
        <p:spPr>
          <a:xfrm rot="0">
            <a:off x="10918660" y="5483861"/>
            <a:ext cx="7179503" cy="1943100"/>
          </a:xfrm>
          <a:prstGeom prst="rect">
            <a:avLst/>
          </a:prstGeom>
        </p:spPr>
        <p:txBody>
          <a:bodyPr anchor="t" rtlCol="false" tIns="0" lIns="0" bIns="0" rIns="0">
            <a:spAutoFit/>
          </a:bodyPr>
          <a:lstStyle/>
          <a:p>
            <a:pPr algn="ctr">
              <a:lnSpc>
                <a:spcPts val="3840"/>
              </a:lnSpc>
            </a:pPr>
            <a:r>
              <a:rPr lang="en-US" sz="3200">
                <a:solidFill>
                  <a:srgbClr val="191919"/>
                </a:solidFill>
                <a:latin typeface="Open Sans"/>
                <a:ea typeface="Open Sans"/>
                <a:cs typeface="Open Sans"/>
                <a:sym typeface="Open Sans"/>
              </a:rPr>
              <a:t>There's a 20% chance that exactly </a:t>
            </a:r>
          </a:p>
          <a:p>
            <a:pPr algn="ctr" marL="0" indent="0" lvl="0">
              <a:lnSpc>
                <a:spcPts val="3840"/>
              </a:lnSpc>
              <a:spcBef>
                <a:spcPct val="0"/>
              </a:spcBef>
            </a:pPr>
            <a:r>
              <a:rPr lang="en-US" sz="3200">
                <a:solidFill>
                  <a:srgbClr val="191919"/>
                </a:solidFill>
                <a:latin typeface="Open Sans"/>
                <a:ea typeface="Open Sans"/>
                <a:cs typeface="Open Sans"/>
                <a:sym typeface="Open Sans"/>
              </a:rPr>
              <a:t>6 out of 10 randomly selected Fortune 500 CEOs are over 50, based on a binomial distribution.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3470" y="3151177"/>
            <a:ext cx="9830849" cy="6354748"/>
          </a:xfrm>
          <a:custGeom>
            <a:avLst/>
            <a:gdLst/>
            <a:ahLst/>
            <a:cxnLst/>
            <a:rect r="r" b="b" t="t" l="l"/>
            <a:pathLst>
              <a:path h="6354748" w="9830849">
                <a:moveTo>
                  <a:pt x="0" y="0"/>
                </a:moveTo>
                <a:lnTo>
                  <a:pt x="9830849" y="0"/>
                </a:lnTo>
                <a:lnTo>
                  <a:pt x="9830849" y="6354748"/>
                </a:lnTo>
                <a:lnTo>
                  <a:pt x="0" y="6354748"/>
                </a:lnTo>
                <a:lnTo>
                  <a:pt x="0" y="0"/>
                </a:lnTo>
                <a:close/>
              </a:path>
            </a:pathLst>
          </a:custGeom>
          <a:blipFill>
            <a:blip r:embed="rId2"/>
            <a:stretch>
              <a:fillRect l="0" t="0" r="0" b="0"/>
            </a:stretch>
          </a:blipFill>
        </p:spPr>
      </p:sp>
      <p:sp>
        <p:nvSpPr>
          <p:cNvPr name="TextBox 3" id="3"/>
          <p:cNvSpPr txBox="true"/>
          <p:nvPr/>
        </p:nvSpPr>
        <p:spPr>
          <a:xfrm rot="0">
            <a:off x="813470" y="175274"/>
            <a:ext cx="16661060" cy="2562225"/>
          </a:xfrm>
          <a:prstGeom prst="rect">
            <a:avLst/>
          </a:prstGeom>
        </p:spPr>
        <p:txBody>
          <a:bodyPr anchor="t" rtlCol="false" tIns="0" lIns="0" bIns="0" rIns="0">
            <a:spAutoFit/>
          </a:bodyPr>
          <a:lstStyle/>
          <a:p>
            <a:pPr algn="l" marL="0" indent="0" lvl="0">
              <a:lnSpc>
                <a:spcPts val="5040"/>
              </a:lnSpc>
              <a:spcBef>
                <a:spcPct val="0"/>
              </a:spcBef>
            </a:pPr>
            <a:r>
              <a:rPr lang="en-US" sz="4200">
                <a:solidFill>
                  <a:srgbClr val="000000"/>
                </a:solidFill>
                <a:latin typeface="Decalotype Bold"/>
                <a:ea typeface="Decalotype Bold"/>
                <a:cs typeface="Decalotype Bold"/>
                <a:sym typeface="Decalotype Bold"/>
              </a:rPr>
              <a:t>A study claims that 25% of all Fortune 500 companies becoming a CEO are above 60 years of age. Using the Normal approximation of a Binomial distribution, find the probability that in a random sample of 300 Fortune 500 companies exactly 75 CEOs will be above 50 years of age</a:t>
            </a:r>
          </a:p>
        </p:txBody>
      </p:sp>
      <p:sp>
        <p:nvSpPr>
          <p:cNvPr name="TextBox 4" id="4"/>
          <p:cNvSpPr txBox="true"/>
          <p:nvPr/>
        </p:nvSpPr>
        <p:spPr>
          <a:xfrm rot="0">
            <a:off x="10644319" y="5109351"/>
            <a:ext cx="7107040" cy="2428875"/>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000000"/>
                </a:solidFill>
                <a:latin typeface="Open Sans"/>
                <a:ea typeface="Open Sans"/>
                <a:cs typeface="Open Sans"/>
                <a:sym typeface="Open Sans"/>
              </a:rPr>
              <a:t>The 0.053 probability indicates the chance that exactly 75 out of 300 Fortune 500 CEOs are over 50, using a normal approximation of the binomial distribution.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1783" y="2472345"/>
            <a:ext cx="10472151" cy="6513167"/>
          </a:xfrm>
          <a:custGeom>
            <a:avLst/>
            <a:gdLst/>
            <a:ahLst/>
            <a:cxnLst/>
            <a:rect r="r" b="b" t="t" l="l"/>
            <a:pathLst>
              <a:path h="6513167" w="10472151">
                <a:moveTo>
                  <a:pt x="0" y="0"/>
                </a:moveTo>
                <a:lnTo>
                  <a:pt x="10472151" y="0"/>
                </a:lnTo>
                <a:lnTo>
                  <a:pt x="10472151" y="6513167"/>
                </a:lnTo>
                <a:lnTo>
                  <a:pt x="0" y="6513167"/>
                </a:lnTo>
                <a:lnTo>
                  <a:pt x="0" y="0"/>
                </a:lnTo>
                <a:close/>
              </a:path>
            </a:pathLst>
          </a:custGeom>
          <a:blipFill>
            <a:blip r:embed="rId2"/>
            <a:stretch>
              <a:fillRect l="0" t="0" r="0" b="0"/>
            </a:stretch>
          </a:blipFill>
        </p:spPr>
      </p:sp>
      <p:sp>
        <p:nvSpPr>
          <p:cNvPr name="TextBox 3" id="3"/>
          <p:cNvSpPr txBox="true"/>
          <p:nvPr/>
        </p:nvSpPr>
        <p:spPr>
          <a:xfrm rot="0">
            <a:off x="813470" y="333375"/>
            <a:ext cx="16661060" cy="1381125"/>
          </a:xfrm>
          <a:prstGeom prst="rect">
            <a:avLst/>
          </a:prstGeom>
        </p:spPr>
        <p:txBody>
          <a:bodyPr anchor="t" rtlCol="false" tIns="0" lIns="0" bIns="0" rIns="0">
            <a:spAutoFit/>
          </a:bodyPr>
          <a:lstStyle/>
          <a:p>
            <a:pPr algn="l" marL="0" indent="0" lvl="0">
              <a:lnSpc>
                <a:spcPts val="5400"/>
              </a:lnSpc>
              <a:spcBef>
                <a:spcPct val="0"/>
              </a:spcBef>
            </a:pPr>
            <a:r>
              <a:rPr lang="en-US" sz="4500">
                <a:solidFill>
                  <a:srgbClr val="000000"/>
                </a:solidFill>
                <a:latin typeface="Decalotype Bold"/>
                <a:ea typeface="Decalotype Bold"/>
                <a:cs typeface="Decalotype Bold"/>
                <a:sym typeface="Decalotype Bold"/>
              </a:rPr>
              <a:t>Compute a 95% Confidence Interval for the true mean age of the population of CEOs for the given dataset using appropriate distribution</a:t>
            </a:r>
          </a:p>
        </p:txBody>
      </p:sp>
      <p:sp>
        <p:nvSpPr>
          <p:cNvPr name="TextBox 4" id="4"/>
          <p:cNvSpPr txBox="true"/>
          <p:nvPr/>
        </p:nvSpPr>
        <p:spPr>
          <a:xfrm rot="0">
            <a:off x="11180960" y="4514491"/>
            <a:ext cx="7107040" cy="1943100"/>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000000"/>
                </a:solidFill>
                <a:latin typeface="Open Sans"/>
                <a:ea typeface="Open Sans"/>
                <a:cs typeface="Open Sans"/>
                <a:sym typeface="Open Sans"/>
              </a:rPr>
              <a:t>The histogram shows a distribution with a 95% confidence interval for the mean ranging from approximately 52.95 to 56.86.</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787570"/>
            <a:ext cx="8829581" cy="6470730"/>
          </a:xfrm>
          <a:custGeom>
            <a:avLst/>
            <a:gdLst/>
            <a:ahLst/>
            <a:cxnLst/>
            <a:rect r="r" b="b" t="t" l="l"/>
            <a:pathLst>
              <a:path h="6470730" w="8829581">
                <a:moveTo>
                  <a:pt x="0" y="0"/>
                </a:moveTo>
                <a:lnTo>
                  <a:pt x="8829581" y="0"/>
                </a:lnTo>
                <a:lnTo>
                  <a:pt x="8829581" y="6470730"/>
                </a:lnTo>
                <a:lnTo>
                  <a:pt x="0" y="6470730"/>
                </a:lnTo>
                <a:lnTo>
                  <a:pt x="0" y="0"/>
                </a:lnTo>
                <a:close/>
              </a:path>
            </a:pathLst>
          </a:custGeom>
          <a:blipFill>
            <a:blip r:embed="rId2"/>
            <a:stretch>
              <a:fillRect l="0" t="0" r="0" b="0"/>
            </a:stretch>
          </a:blipFill>
        </p:spPr>
      </p:sp>
      <p:sp>
        <p:nvSpPr>
          <p:cNvPr name="TextBox 3" id="3"/>
          <p:cNvSpPr txBox="true"/>
          <p:nvPr/>
        </p:nvSpPr>
        <p:spPr>
          <a:xfrm rot="0">
            <a:off x="382274" y="175274"/>
            <a:ext cx="17092256" cy="2447925"/>
          </a:xfrm>
          <a:prstGeom prst="rect">
            <a:avLst/>
          </a:prstGeom>
        </p:spPr>
        <p:txBody>
          <a:bodyPr anchor="t" rtlCol="false" tIns="0" lIns="0" bIns="0" rIns="0">
            <a:spAutoFit/>
          </a:bodyPr>
          <a:lstStyle/>
          <a:p>
            <a:pPr algn="l" marL="0" indent="0" lvl="0">
              <a:lnSpc>
                <a:spcPts val="4800"/>
              </a:lnSpc>
              <a:spcBef>
                <a:spcPct val="0"/>
              </a:spcBef>
            </a:pPr>
            <a:r>
              <a:rPr lang="en-US" sz="4000">
                <a:solidFill>
                  <a:srgbClr val="000000"/>
                </a:solidFill>
                <a:latin typeface="Decalotype Bold"/>
                <a:ea typeface="Decalotype Bold"/>
                <a:cs typeface="Decalotype Bold"/>
                <a:sym typeface="Decalotype Bold"/>
              </a:rPr>
              <a:t>A data scientist wants to estimate with 95% confidence the proportion of CEOs of Fortune 500 companies are above 60 years in the population. </a:t>
            </a:r>
            <a:r>
              <a:rPr lang="en-US" sz="4000">
                <a:solidFill>
                  <a:srgbClr val="000000"/>
                </a:solidFill>
                <a:latin typeface="Decalotype Bold"/>
                <a:ea typeface="Decalotype Bold"/>
                <a:cs typeface="Decalotype Bold"/>
                <a:sym typeface="Decalotype Bold"/>
              </a:rPr>
              <a:t>Another recent study showed that 25% of CEOs interviewed were above 60. The data scientist wants to be accurate within 2% of the true proportion. Find the minimum sample size necessary.</a:t>
            </a:r>
          </a:p>
        </p:txBody>
      </p:sp>
      <p:sp>
        <p:nvSpPr>
          <p:cNvPr name="TextBox 4" id="4"/>
          <p:cNvSpPr txBox="true"/>
          <p:nvPr/>
        </p:nvSpPr>
        <p:spPr>
          <a:xfrm rot="0">
            <a:off x="10152260" y="5537160"/>
            <a:ext cx="7107040" cy="485775"/>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000000"/>
                </a:solidFill>
                <a:latin typeface="Open Sans"/>
                <a:ea typeface="Open Sans"/>
                <a:cs typeface="Open Sans"/>
                <a:sym typeface="Open Sans"/>
              </a:rPr>
              <a:t>the minimum sample size is 1801.</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49674" y="2638568"/>
            <a:ext cx="9196796" cy="6768734"/>
          </a:xfrm>
          <a:custGeom>
            <a:avLst/>
            <a:gdLst/>
            <a:ahLst/>
            <a:cxnLst/>
            <a:rect r="r" b="b" t="t" l="l"/>
            <a:pathLst>
              <a:path h="6768734" w="9196796">
                <a:moveTo>
                  <a:pt x="0" y="0"/>
                </a:moveTo>
                <a:lnTo>
                  <a:pt x="9196796" y="0"/>
                </a:lnTo>
                <a:lnTo>
                  <a:pt x="9196796" y="6768734"/>
                </a:lnTo>
                <a:lnTo>
                  <a:pt x="0" y="6768734"/>
                </a:lnTo>
                <a:lnTo>
                  <a:pt x="0" y="0"/>
                </a:lnTo>
                <a:close/>
              </a:path>
            </a:pathLst>
          </a:custGeom>
          <a:blipFill>
            <a:blip r:embed="rId2"/>
            <a:stretch>
              <a:fillRect l="0" t="0" r="0" b="0"/>
            </a:stretch>
          </a:blipFill>
        </p:spPr>
      </p:sp>
      <p:sp>
        <p:nvSpPr>
          <p:cNvPr name="TextBox 3" id="3"/>
          <p:cNvSpPr txBox="true"/>
          <p:nvPr/>
        </p:nvSpPr>
        <p:spPr>
          <a:xfrm rot="0">
            <a:off x="382274" y="175274"/>
            <a:ext cx="17092256" cy="1924050"/>
          </a:xfrm>
          <a:prstGeom prst="rect">
            <a:avLst/>
          </a:prstGeom>
        </p:spPr>
        <p:txBody>
          <a:bodyPr anchor="t" rtlCol="false" tIns="0" lIns="0" bIns="0" rIns="0">
            <a:spAutoFit/>
          </a:bodyPr>
          <a:lstStyle/>
          <a:p>
            <a:pPr algn="l" marL="0" indent="0" lvl="0">
              <a:lnSpc>
                <a:spcPts val="5040"/>
              </a:lnSpc>
              <a:spcBef>
                <a:spcPct val="0"/>
              </a:spcBef>
            </a:pPr>
            <a:r>
              <a:rPr lang="en-US" sz="4200">
                <a:solidFill>
                  <a:srgbClr val="000000"/>
                </a:solidFill>
                <a:latin typeface="Decalotype Bold"/>
                <a:ea typeface="Decalotype Bold"/>
                <a:cs typeface="Decalotype Bold"/>
                <a:sym typeface="Decalotype Bold"/>
              </a:rPr>
              <a:t>The same data scientist wants to estimate the true proportion of CEOs ascending to the post and above 60 years. She wants to be 90% confident and accurate within 5% of true proportion. Find the minimum sample size necessary.</a:t>
            </a:r>
          </a:p>
        </p:txBody>
      </p:sp>
      <p:sp>
        <p:nvSpPr>
          <p:cNvPr name="TextBox 4" id="4"/>
          <p:cNvSpPr txBox="true"/>
          <p:nvPr/>
        </p:nvSpPr>
        <p:spPr>
          <a:xfrm rot="0">
            <a:off x="10152260" y="5537160"/>
            <a:ext cx="7107040" cy="485775"/>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000000"/>
                </a:solidFill>
                <a:latin typeface="Open Sans"/>
                <a:ea typeface="Open Sans"/>
                <a:cs typeface="Open Sans"/>
                <a:sym typeface="Open Sans"/>
              </a:rPr>
              <a:t>the minimum sample size is 203.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624807"/>
            <a:ext cx="11556278" cy="6980486"/>
          </a:xfrm>
          <a:custGeom>
            <a:avLst/>
            <a:gdLst/>
            <a:ahLst/>
            <a:cxnLst/>
            <a:rect r="r" b="b" t="t" l="l"/>
            <a:pathLst>
              <a:path h="6980486" w="11556278">
                <a:moveTo>
                  <a:pt x="0" y="0"/>
                </a:moveTo>
                <a:lnTo>
                  <a:pt x="11556278" y="0"/>
                </a:lnTo>
                <a:lnTo>
                  <a:pt x="11556278" y="6980486"/>
                </a:lnTo>
                <a:lnTo>
                  <a:pt x="0" y="6980486"/>
                </a:lnTo>
                <a:lnTo>
                  <a:pt x="0" y="0"/>
                </a:lnTo>
                <a:close/>
              </a:path>
            </a:pathLst>
          </a:custGeom>
          <a:blipFill>
            <a:blip r:embed="rId2"/>
            <a:stretch>
              <a:fillRect l="0" t="0" r="0" b="0"/>
            </a:stretch>
          </a:blipFill>
        </p:spPr>
      </p:sp>
      <p:sp>
        <p:nvSpPr>
          <p:cNvPr name="TextBox 3" id="3"/>
          <p:cNvSpPr txBox="true"/>
          <p:nvPr/>
        </p:nvSpPr>
        <p:spPr>
          <a:xfrm rot="0">
            <a:off x="382274" y="175274"/>
            <a:ext cx="17092256" cy="2066925"/>
          </a:xfrm>
          <a:prstGeom prst="rect">
            <a:avLst/>
          </a:prstGeom>
        </p:spPr>
        <p:txBody>
          <a:bodyPr anchor="t" rtlCol="false" tIns="0" lIns="0" bIns="0" rIns="0">
            <a:spAutoFit/>
          </a:bodyPr>
          <a:lstStyle/>
          <a:p>
            <a:pPr algn="l" marL="0" indent="0" lvl="0">
              <a:lnSpc>
                <a:spcPts val="5400"/>
              </a:lnSpc>
              <a:spcBef>
                <a:spcPct val="0"/>
              </a:spcBef>
            </a:pPr>
            <a:r>
              <a:rPr lang="en-US" sz="4500">
                <a:solidFill>
                  <a:srgbClr val="000000"/>
                </a:solidFill>
                <a:latin typeface="Decalotype Bold"/>
                <a:ea typeface="Decalotype Bold"/>
                <a:cs typeface="Decalotype Bold"/>
                <a:sym typeface="Decalotype Bold"/>
              </a:rPr>
              <a:t>A researcher claims that currently 25% of all CEOS are above 60 years . Test his claim with an alpha =0.05 if out of a random sample of 30 CEOs only 10 are above 60 years.</a:t>
            </a:r>
          </a:p>
        </p:txBody>
      </p:sp>
      <p:sp>
        <p:nvSpPr>
          <p:cNvPr name="TextBox 4" id="4"/>
          <p:cNvSpPr txBox="true"/>
          <p:nvPr/>
        </p:nvSpPr>
        <p:spPr>
          <a:xfrm rot="0">
            <a:off x="11556278" y="5143500"/>
            <a:ext cx="6731722" cy="1943100"/>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000000"/>
                </a:solidFill>
                <a:latin typeface="Open Sans"/>
                <a:ea typeface="Open Sans"/>
                <a:cs typeface="Open Sans"/>
                <a:sym typeface="Open Sans"/>
              </a:rPr>
              <a:t>The claim 25% of all CEO’s are above 60 years is True, in graph the z score falls inside the acceptance region.</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74474" y="283178"/>
            <a:ext cx="17739051" cy="619125"/>
          </a:xfrm>
          <a:prstGeom prst="rect">
            <a:avLst/>
          </a:prstGeom>
        </p:spPr>
        <p:txBody>
          <a:bodyPr anchor="t" rtlCol="false" tIns="0" lIns="0" bIns="0" rIns="0">
            <a:spAutoFit/>
          </a:bodyPr>
          <a:lstStyle/>
          <a:p>
            <a:pPr algn="l" marL="0" indent="0" lvl="0">
              <a:lnSpc>
                <a:spcPts val="4800"/>
              </a:lnSpc>
              <a:spcBef>
                <a:spcPct val="0"/>
              </a:spcBef>
            </a:pPr>
            <a:r>
              <a:rPr lang="en-US" sz="4000">
                <a:solidFill>
                  <a:srgbClr val="000000"/>
                </a:solidFill>
                <a:latin typeface="Decalotype Bold"/>
                <a:ea typeface="Decalotype Bold"/>
                <a:cs typeface="Decalotype Bold"/>
                <a:sym typeface="Decalotype Bold"/>
              </a:rPr>
              <a:t>What are your hypotheses?</a:t>
            </a:r>
          </a:p>
        </p:txBody>
      </p:sp>
      <p:sp>
        <p:nvSpPr>
          <p:cNvPr name="TextBox 3" id="3"/>
          <p:cNvSpPr txBox="true"/>
          <p:nvPr/>
        </p:nvSpPr>
        <p:spPr>
          <a:xfrm rot="0">
            <a:off x="274474" y="1028700"/>
            <a:ext cx="17270960" cy="2428875"/>
          </a:xfrm>
          <a:prstGeom prst="rect">
            <a:avLst/>
          </a:prstGeom>
        </p:spPr>
        <p:txBody>
          <a:bodyPr anchor="t" rtlCol="false" tIns="0" lIns="0" bIns="0" rIns="0">
            <a:spAutoFit/>
          </a:bodyPr>
          <a:lstStyle/>
          <a:p>
            <a:pPr algn="l">
              <a:lnSpc>
                <a:spcPts val="3840"/>
              </a:lnSpc>
            </a:pPr>
            <a:r>
              <a:rPr lang="en-US" sz="3200">
                <a:solidFill>
                  <a:srgbClr val="000000"/>
                </a:solidFill>
                <a:latin typeface="Open Sans Bold"/>
                <a:ea typeface="Open Sans Bold"/>
                <a:cs typeface="Open Sans Bold"/>
                <a:sym typeface="Open Sans Bold"/>
              </a:rPr>
              <a:t>Null Hypothesis (H0):</a:t>
            </a:r>
            <a:r>
              <a:rPr lang="en-US" sz="3200">
                <a:solidFill>
                  <a:srgbClr val="000000"/>
                </a:solidFill>
                <a:latin typeface="Open Sans"/>
                <a:ea typeface="Open Sans"/>
                <a:cs typeface="Open Sans"/>
                <a:sym typeface="Open Sans"/>
              </a:rPr>
              <a:t> The average CEO age of UK is not significantly different from the average CEO age of America.</a:t>
            </a:r>
          </a:p>
          <a:p>
            <a:pPr algn="l">
              <a:lnSpc>
                <a:spcPts val="3840"/>
              </a:lnSpc>
            </a:pPr>
          </a:p>
          <a:p>
            <a:pPr algn="l" marL="0" indent="0" lvl="0">
              <a:lnSpc>
                <a:spcPts val="3840"/>
              </a:lnSpc>
              <a:spcBef>
                <a:spcPct val="0"/>
              </a:spcBef>
            </a:pPr>
            <a:r>
              <a:rPr lang="en-US" sz="3200">
                <a:solidFill>
                  <a:srgbClr val="000000"/>
                </a:solidFill>
                <a:latin typeface="Open Sans Bold"/>
                <a:ea typeface="Open Sans Bold"/>
                <a:cs typeface="Open Sans Bold"/>
                <a:sym typeface="Open Sans Bold"/>
              </a:rPr>
              <a:t>Alternative Hypothesis (H1):</a:t>
            </a:r>
            <a:r>
              <a:rPr lang="en-US" sz="3200">
                <a:solidFill>
                  <a:srgbClr val="000000"/>
                </a:solidFill>
                <a:latin typeface="Open Sans"/>
                <a:ea typeface="Open Sans"/>
                <a:cs typeface="Open Sans"/>
                <a:sym typeface="Open Sans"/>
              </a:rPr>
              <a:t> The average CEO age of UK is significantly older than the average CEO age of America.</a:t>
            </a:r>
          </a:p>
        </p:txBody>
      </p:sp>
      <p:sp>
        <p:nvSpPr>
          <p:cNvPr name="TextBox 4" id="4"/>
          <p:cNvSpPr txBox="true"/>
          <p:nvPr/>
        </p:nvSpPr>
        <p:spPr>
          <a:xfrm rot="0">
            <a:off x="274474" y="3810000"/>
            <a:ext cx="17739051" cy="619125"/>
          </a:xfrm>
          <a:prstGeom prst="rect">
            <a:avLst/>
          </a:prstGeom>
        </p:spPr>
        <p:txBody>
          <a:bodyPr anchor="t" rtlCol="false" tIns="0" lIns="0" bIns="0" rIns="0">
            <a:spAutoFit/>
          </a:bodyPr>
          <a:lstStyle/>
          <a:p>
            <a:pPr algn="l" marL="0" indent="0" lvl="0">
              <a:lnSpc>
                <a:spcPts val="4800"/>
              </a:lnSpc>
              <a:spcBef>
                <a:spcPct val="0"/>
              </a:spcBef>
            </a:pPr>
            <a:r>
              <a:rPr lang="en-US" sz="4000">
                <a:solidFill>
                  <a:srgbClr val="000000"/>
                </a:solidFill>
                <a:latin typeface="Decalotype Bold"/>
                <a:ea typeface="Decalotype Bold"/>
                <a:cs typeface="Decalotype Bold"/>
                <a:sym typeface="Decalotype Bold"/>
              </a:rPr>
              <a:t>What significance level will you use?</a:t>
            </a:r>
          </a:p>
        </p:txBody>
      </p:sp>
      <p:sp>
        <p:nvSpPr>
          <p:cNvPr name="TextBox 5" id="5"/>
          <p:cNvSpPr txBox="true"/>
          <p:nvPr/>
        </p:nvSpPr>
        <p:spPr>
          <a:xfrm rot="0">
            <a:off x="274474" y="4657725"/>
            <a:ext cx="15392175" cy="485775"/>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000000"/>
                </a:solidFill>
                <a:latin typeface="Open Sans Bold"/>
                <a:ea typeface="Open Sans Bold"/>
                <a:cs typeface="Open Sans Bold"/>
                <a:sym typeface="Open Sans Bold"/>
              </a:rPr>
              <a:t>α=0.05</a:t>
            </a:r>
          </a:p>
        </p:txBody>
      </p:sp>
      <p:sp>
        <p:nvSpPr>
          <p:cNvPr name="TextBox 6" id="6"/>
          <p:cNvSpPr txBox="true"/>
          <p:nvPr/>
        </p:nvSpPr>
        <p:spPr>
          <a:xfrm rot="0">
            <a:off x="274474" y="5614987"/>
            <a:ext cx="17739051" cy="619125"/>
          </a:xfrm>
          <a:prstGeom prst="rect">
            <a:avLst/>
          </a:prstGeom>
        </p:spPr>
        <p:txBody>
          <a:bodyPr anchor="t" rtlCol="false" tIns="0" lIns="0" bIns="0" rIns="0">
            <a:spAutoFit/>
          </a:bodyPr>
          <a:lstStyle/>
          <a:p>
            <a:pPr algn="l" marL="0" indent="0" lvl="0">
              <a:lnSpc>
                <a:spcPts val="4800"/>
              </a:lnSpc>
              <a:spcBef>
                <a:spcPct val="0"/>
              </a:spcBef>
            </a:pPr>
            <a:r>
              <a:rPr lang="en-US" sz="4000">
                <a:solidFill>
                  <a:srgbClr val="000000"/>
                </a:solidFill>
                <a:latin typeface="Decalotype Bold"/>
                <a:ea typeface="Decalotype Bold"/>
                <a:cs typeface="Decalotype Bold"/>
                <a:sym typeface="Decalotype Bold"/>
              </a:rPr>
              <a:t>What statistical test will you use?</a:t>
            </a:r>
          </a:p>
        </p:txBody>
      </p:sp>
      <p:sp>
        <p:nvSpPr>
          <p:cNvPr name="TextBox 7" id="7"/>
          <p:cNvSpPr txBox="true"/>
          <p:nvPr/>
        </p:nvSpPr>
        <p:spPr>
          <a:xfrm rot="0">
            <a:off x="274474" y="6462712"/>
            <a:ext cx="16984826" cy="2914650"/>
          </a:xfrm>
          <a:prstGeom prst="rect">
            <a:avLst/>
          </a:prstGeom>
        </p:spPr>
        <p:txBody>
          <a:bodyPr anchor="t" rtlCol="false" tIns="0" lIns="0" bIns="0" rIns="0">
            <a:spAutoFit/>
          </a:bodyPr>
          <a:lstStyle/>
          <a:p>
            <a:pPr algn="l">
              <a:lnSpc>
                <a:spcPts val="3840"/>
              </a:lnSpc>
            </a:pPr>
            <a:r>
              <a:rPr lang="en-US" sz="3200">
                <a:solidFill>
                  <a:srgbClr val="000000"/>
                </a:solidFill>
                <a:latin typeface="Open Sans"/>
                <a:ea typeface="Open Sans"/>
                <a:cs typeface="Open Sans"/>
                <a:sym typeface="Open Sans"/>
              </a:rPr>
              <a:t>Two-Sample t-Test: Used to compare the means of two independent groups.</a:t>
            </a:r>
          </a:p>
          <a:p>
            <a:pPr algn="l">
              <a:lnSpc>
                <a:spcPts val="3840"/>
              </a:lnSpc>
            </a:pPr>
            <a:r>
              <a:rPr lang="en-US" sz="3200">
                <a:solidFill>
                  <a:srgbClr val="000000"/>
                </a:solidFill>
                <a:latin typeface="Open Sans"/>
                <a:ea typeface="Open Sans"/>
                <a:cs typeface="Open Sans"/>
                <a:sym typeface="Open Sans"/>
              </a:rPr>
              <a:t>Assumptions:</a:t>
            </a:r>
          </a:p>
          <a:p>
            <a:pPr algn="l" marL="690895" indent="-345448" lvl="1">
              <a:lnSpc>
                <a:spcPts val="3840"/>
              </a:lnSpc>
              <a:buAutoNum type="arabicPeriod" startAt="1"/>
            </a:pPr>
            <a:r>
              <a:rPr lang="en-US" sz="3200">
                <a:solidFill>
                  <a:srgbClr val="000000"/>
                </a:solidFill>
                <a:latin typeface="Open Sans"/>
                <a:ea typeface="Open Sans"/>
                <a:cs typeface="Open Sans"/>
                <a:sym typeface="Open Sans"/>
              </a:rPr>
              <a:t>Independence: The samples from the two groups must be independent.</a:t>
            </a:r>
          </a:p>
          <a:p>
            <a:pPr algn="l" marL="690895" indent="-345448" lvl="1">
              <a:lnSpc>
                <a:spcPts val="3840"/>
              </a:lnSpc>
              <a:buAutoNum type="arabicPeriod" startAt="1"/>
            </a:pPr>
            <a:r>
              <a:rPr lang="en-US" sz="3200">
                <a:solidFill>
                  <a:srgbClr val="000000"/>
                </a:solidFill>
                <a:latin typeface="Open Sans"/>
                <a:ea typeface="Open Sans"/>
                <a:cs typeface="Open Sans"/>
                <a:sym typeface="Open Sans"/>
              </a:rPr>
              <a:t>Normality: Data should be approximately normally distributed within each group.</a:t>
            </a:r>
          </a:p>
          <a:p>
            <a:pPr algn="l" marL="690895" indent="-345448" lvl="1">
              <a:lnSpc>
                <a:spcPts val="3840"/>
              </a:lnSpc>
              <a:buAutoNum type="arabicPeriod" startAt="1"/>
            </a:pPr>
            <a:r>
              <a:rPr lang="en-US" sz="3200">
                <a:solidFill>
                  <a:srgbClr val="000000"/>
                </a:solidFill>
                <a:latin typeface="Open Sans"/>
                <a:ea typeface="Open Sans"/>
                <a:cs typeface="Open Sans"/>
                <a:sym typeface="Open Sans"/>
              </a:rPr>
              <a:t>Equal Variances: Ideally, the variances should be equal. If not, use Welch's t-test.</a:t>
            </a:r>
          </a:p>
          <a:p>
            <a:pPr algn="l" marL="0" indent="0" lvl="0">
              <a:lnSpc>
                <a:spcPts val="3840"/>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642870">
            <a:off x="-1342151" y="-3918171"/>
            <a:ext cx="9742922" cy="16095451"/>
            <a:chOff x="0" y="0"/>
            <a:chExt cx="2566037" cy="4239131"/>
          </a:xfrm>
        </p:grpSpPr>
        <p:sp>
          <p:nvSpPr>
            <p:cNvPr name="Freeform 3" id="3"/>
            <p:cNvSpPr/>
            <p:nvPr/>
          </p:nvSpPr>
          <p:spPr>
            <a:xfrm flipH="false" flipV="false" rot="0">
              <a:off x="0" y="0"/>
              <a:ext cx="2566037" cy="4239131"/>
            </a:xfrm>
            <a:custGeom>
              <a:avLst/>
              <a:gdLst/>
              <a:ahLst/>
              <a:cxnLst/>
              <a:rect r="r" b="b" t="t" l="l"/>
              <a:pathLst>
                <a:path h="4239131" w="2566037">
                  <a:moveTo>
                    <a:pt x="0" y="0"/>
                  </a:moveTo>
                  <a:lnTo>
                    <a:pt x="2566037" y="0"/>
                  </a:lnTo>
                  <a:lnTo>
                    <a:pt x="2566037" y="4239131"/>
                  </a:lnTo>
                  <a:lnTo>
                    <a:pt x="0" y="4239131"/>
                  </a:lnTo>
                  <a:close/>
                </a:path>
              </a:pathLst>
            </a:custGeom>
            <a:solidFill>
              <a:srgbClr val="FFFFFF"/>
            </a:solidFill>
          </p:spPr>
        </p:sp>
        <p:sp>
          <p:nvSpPr>
            <p:cNvPr name="TextBox 4" id="4"/>
            <p:cNvSpPr txBox="true"/>
            <p:nvPr/>
          </p:nvSpPr>
          <p:spPr>
            <a:xfrm>
              <a:off x="0" y="-38100"/>
              <a:ext cx="2566037" cy="4277231"/>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028700" y="3323108"/>
            <a:ext cx="6886146" cy="2752725"/>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191919"/>
                </a:solidFill>
                <a:latin typeface="Decalotype Bold"/>
                <a:ea typeface="Decalotype Bold"/>
                <a:cs typeface="Decalotype Bold"/>
                <a:sym typeface="Decalotype Bold"/>
              </a:rPr>
              <a:t>Problem Statement</a:t>
            </a:r>
          </a:p>
        </p:txBody>
      </p:sp>
      <p:sp>
        <p:nvSpPr>
          <p:cNvPr name="TextBox 6" id="6"/>
          <p:cNvSpPr txBox="true"/>
          <p:nvPr/>
        </p:nvSpPr>
        <p:spPr>
          <a:xfrm rot="0">
            <a:off x="9589615" y="1202046"/>
            <a:ext cx="8491741" cy="8305800"/>
          </a:xfrm>
          <a:prstGeom prst="rect">
            <a:avLst/>
          </a:prstGeom>
        </p:spPr>
        <p:txBody>
          <a:bodyPr anchor="t" rtlCol="false" tIns="0" lIns="0" bIns="0" rIns="0">
            <a:spAutoFit/>
          </a:bodyPr>
          <a:lstStyle/>
          <a:p>
            <a:pPr algn="l">
              <a:lnSpc>
                <a:spcPts val="5090"/>
              </a:lnSpc>
            </a:pPr>
            <a:r>
              <a:rPr lang="en-US" sz="3635">
                <a:solidFill>
                  <a:srgbClr val="FFFFFF"/>
                </a:solidFill>
                <a:latin typeface="Public Sans Bold"/>
                <a:ea typeface="Public Sans Bold"/>
                <a:cs typeface="Public Sans Bold"/>
                <a:sym typeface="Public Sans Bold"/>
              </a:rPr>
              <a:t>The project aims to apply core statistical and exploratory data analysis (EDA) techniques to a credit card dataset, simulating real-world data science scenarios. It involves detailed data cleaning, analysis, and visualization to extract valuable business insights. </a:t>
            </a:r>
          </a:p>
          <a:p>
            <a:pPr algn="l">
              <a:lnSpc>
                <a:spcPts val="5090"/>
              </a:lnSpc>
            </a:pPr>
          </a:p>
          <a:p>
            <a:pPr algn="l">
              <a:lnSpc>
                <a:spcPts val="5090"/>
              </a:lnSpc>
            </a:pPr>
            <a:r>
              <a:rPr lang="en-US" sz="3635">
                <a:solidFill>
                  <a:srgbClr val="FFFFFF"/>
                </a:solidFill>
                <a:latin typeface="Public Sans Bold"/>
                <a:ea typeface="Public Sans Bold"/>
                <a:cs typeface="Public Sans Bold"/>
                <a:sym typeface="Public Sans Bold"/>
              </a:rPr>
              <a:t>The outcome will be a comprehensive report guiding business decisions based on statistical findings and visualizations.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3901" y="2330794"/>
            <a:ext cx="9709864" cy="6927506"/>
          </a:xfrm>
          <a:custGeom>
            <a:avLst/>
            <a:gdLst/>
            <a:ahLst/>
            <a:cxnLst/>
            <a:rect r="r" b="b" t="t" l="l"/>
            <a:pathLst>
              <a:path h="6927506" w="9709864">
                <a:moveTo>
                  <a:pt x="0" y="0"/>
                </a:moveTo>
                <a:lnTo>
                  <a:pt x="9709865" y="0"/>
                </a:lnTo>
                <a:lnTo>
                  <a:pt x="9709865" y="6927506"/>
                </a:lnTo>
                <a:lnTo>
                  <a:pt x="0" y="6927506"/>
                </a:lnTo>
                <a:lnTo>
                  <a:pt x="0" y="0"/>
                </a:lnTo>
                <a:close/>
              </a:path>
            </a:pathLst>
          </a:custGeom>
          <a:blipFill>
            <a:blip r:embed="rId2"/>
            <a:stretch>
              <a:fillRect l="0" t="0" r="0" b="0"/>
            </a:stretch>
          </a:blipFill>
        </p:spPr>
      </p:sp>
      <p:sp>
        <p:nvSpPr>
          <p:cNvPr name="TextBox 3" id="3"/>
          <p:cNvSpPr txBox="true"/>
          <p:nvPr/>
        </p:nvSpPr>
        <p:spPr>
          <a:xfrm rot="0">
            <a:off x="551672" y="409575"/>
            <a:ext cx="17431054" cy="1533525"/>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000000"/>
                </a:solidFill>
                <a:latin typeface="Decalotype Bold"/>
                <a:ea typeface="Decalotype Bold"/>
                <a:cs typeface="Decalotype Bold"/>
                <a:sym typeface="Decalotype Bold"/>
              </a:rPr>
              <a:t>What are the test results? (Assume s1 = 8.8 and s2= 7.8.) hypotheses? What is your decision?</a:t>
            </a:r>
          </a:p>
        </p:txBody>
      </p:sp>
      <p:sp>
        <p:nvSpPr>
          <p:cNvPr name="TextBox 4" id="4"/>
          <p:cNvSpPr txBox="true"/>
          <p:nvPr/>
        </p:nvSpPr>
        <p:spPr>
          <a:xfrm rot="0">
            <a:off x="10738564" y="4580110"/>
            <a:ext cx="7549436" cy="2428875"/>
          </a:xfrm>
          <a:prstGeom prst="rect">
            <a:avLst/>
          </a:prstGeom>
        </p:spPr>
        <p:txBody>
          <a:bodyPr anchor="t" rtlCol="false" tIns="0" lIns="0" bIns="0" rIns="0">
            <a:spAutoFit/>
          </a:bodyPr>
          <a:lstStyle/>
          <a:p>
            <a:pPr algn="l">
              <a:lnSpc>
                <a:spcPts val="3840"/>
              </a:lnSpc>
            </a:pPr>
            <a:r>
              <a:rPr lang="en-US" sz="3200">
                <a:solidFill>
                  <a:srgbClr val="000000"/>
                </a:solidFill>
                <a:latin typeface="Open Sans"/>
                <a:ea typeface="Open Sans"/>
                <a:cs typeface="Open Sans"/>
                <a:sym typeface="Open Sans"/>
              </a:rPr>
              <a:t>The UK sample mean is 44.75 and the USA sample mean is 42.875. A t-test </a:t>
            </a:r>
          </a:p>
          <a:p>
            <a:pPr algn="l" marL="0" indent="0" lvl="0">
              <a:lnSpc>
                <a:spcPts val="3840"/>
              </a:lnSpc>
              <a:spcBef>
                <a:spcPct val="0"/>
              </a:spcBef>
            </a:pPr>
            <a:r>
              <a:rPr lang="en-US" sz="3200">
                <a:solidFill>
                  <a:srgbClr val="000000"/>
                </a:solidFill>
                <a:latin typeface="Open Sans"/>
                <a:ea typeface="Open Sans"/>
                <a:cs typeface="Open Sans"/>
                <a:sym typeface="Open Sans"/>
              </a:rPr>
              <a:t>(t = 1.008, df = 76.89, p = 0.316) shows no statistically significant difference between the two means.</a:t>
            </a:r>
          </a:p>
        </p:txBody>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409575"/>
            <a:ext cx="14197079" cy="619125"/>
          </a:xfrm>
          <a:prstGeom prst="rect">
            <a:avLst/>
          </a:prstGeom>
        </p:spPr>
        <p:txBody>
          <a:bodyPr anchor="t" rtlCol="false" tIns="0" lIns="0" bIns="0" rIns="0">
            <a:spAutoFit/>
          </a:bodyPr>
          <a:lstStyle/>
          <a:p>
            <a:pPr algn="l" marL="0" indent="0" lvl="0">
              <a:lnSpc>
                <a:spcPts val="4800"/>
              </a:lnSpc>
              <a:spcBef>
                <a:spcPct val="0"/>
              </a:spcBef>
            </a:pPr>
            <a:r>
              <a:rPr lang="en-US" sz="4000">
                <a:solidFill>
                  <a:srgbClr val="000000"/>
                </a:solidFill>
                <a:latin typeface="Decalotype Bold"/>
                <a:ea typeface="Decalotype Bold"/>
                <a:cs typeface="Decalotype Bold"/>
                <a:sym typeface="Decalotype Bold"/>
              </a:rPr>
              <a:t>What can you conclude?</a:t>
            </a:r>
          </a:p>
        </p:txBody>
      </p:sp>
      <p:sp>
        <p:nvSpPr>
          <p:cNvPr name="TextBox 3" id="3"/>
          <p:cNvSpPr txBox="true"/>
          <p:nvPr/>
        </p:nvSpPr>
        <p:spPr>
          <a:xfrm rot="0">
            <a:off x="1028700" y="1222936"/>
            <a:ext cx="16845858" cy="1457325"/>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000000"/>
                </a:solidFill>
                <a:latin typeface="Open Sans"/>
                <a:ea typeface="Open Sans"/>
                <a:cs typeface="Open Sans"/>
                <a:sym typeface="Open Sans"/>
              </a:rPr>
              <a:t>Based on a p-value of 0.3164 (&gt;0.05), we fail to reject the null hypothesis, suggesting no significant difference in CEO ages between the UK and USA. This leads to the conclusion that the age profiles of CEOs in both countries are similar based on the given data.</a:t>
            </a:r>
          </a:p>
        </p:txBody>
      </p:sp>
      <p:sp>
        <p:nvSpPr>
          <p:cNvPr name="TextBox 4" id="4"/>
          <p:cNvSpPr txBox="true"/>
          <p:nvPr/>
        </p:nvSpPr>
        <p:spPr>
          <a:xfrm rot="0">
            <a:off x="1028700" y="3347011"/>
            <a:ext cx="14197079" cy="1228725"/>
          </a:xfrm>
          <a:prstGeom prst="rect">
            <a:avLst/>
          </a:prstGeom>
        </p:spPr>
        <p:txBody>
          <a:bodyPr anchor="t" rtlCol="false" tIns="0" lIns="0" bIns="0" rIns="0">
            <a:spAutoFit/>
          </a:bodyPr>
          <a:lstStyle/>
          <a:p>
            <a:pPr algn="l" marL="0" indent="0" lvl="0">
              <a:lnSpc>
                <a:spcPts val="4800"/>
              </a:lnSpc>
              <a:spcBef>
                <a:spcPct val="0"/>
              </a:spcBef>
            </a:pPr>
            <a:r>
              <a:rPr lang="en-US" sz="4000">
                <a:solidFill>
                  <a:srgbClr val="000000"/>
                </a:solidFill>
                <a:latin typeface="Decalotype Bold"/>
                <a:ea typeface="Decalotype Bold"/>
                <a:cs typeface="Decalotype Bold"/>
                <a:sym typeface="Decalotype Bold"/>
              </a:rPr>
              <a:t>Do you feel that using the data given really answers the original question asked</a:t>
            </a:r>
          </a:p>
        </p:txBody>
      </p:sp>
      <p:sp>
        <p:nvSpPr>
          <p:cNvPr name="TextBox 5" id="5"/>
          <p:cNvSpPr txBox="true"/>
          <p:nvPr/>
        </p:nvSpPr>
        <p:spPr>
          <a:xfrm rot="0">
            <a:off x="1028700" y="4766236"/>
            <a:ext cx="17259300" cy="1943100"/>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000000"/>
                </a:solidFill>
                <a:latin typeface="Open Sans"/>
                <a:ea typeface="Open Sans"/>
                <a:cs typeface="Open Sans"/>
                <a:sym typeface="Open Sans"/>
              </a:rPr>
              <a:t>The analysis provides valuable insights but may not be fully generalizable due to the limited sample size of 40 CEO ages from each country. Further research with larger and more diverse samples would enhance the validity and generalizability of the findings regarding CEO age demographics between the UK and the USA.</a:t>
            </a:r>
          </a:p>
        </p:txBody>
      </p:sp>
      <p:sp>
        <p:nvSpPr>
          <p:cNvPr name="TextBox 6" id="6"/>
          <p:cNvSpPr txBox="true"/>
          <p:nvPr/>
        </p:nvSpPr>
        <p:spPr>
          <a:xfrm rot="0">
            <a:off x="1028700" y="7185586"/>
            <a:ext cx="14197079" cy="619125"/>
          </a:xfrm>
          <a:prstGeom prst="rect">
            <a:avLst/>
          </a:prstGeom>
        </p:spPr>
        <p:txBody>
          <a:bodyPr anchor="t" rtlCol="false" tIns="0" lIns="0" bIns="0" rIns="0">
            <a:spAutoFit/>
          </a:bodyPr>
          <a:lstStyle/>
          <a:p>
            <a:pPr algn="l" marL="0" indent="0" lvl="0">
              <a:lnSpc>
                <a:spcPts val="4800"/>
              </a:lnSpc>
              <a:spcBef>
                <a:spcPct val="0"/>
              </a:spcBef>
            </a:pPr>
            <a:r>
              <a:rPr lang="en-US" sz="4000">
                <a:solidFill>
                  <a:srgbClr val="000000"/>
                </a:solidFill>
                <a:latin typeface="Decalotype Bold"/>
                <a:ea typeface="Decalotype Bold"/>
                <a:cs typeface="Decalotype Bold"/>
                <a:sym typeface="Decalotype Bold"/>
              </a:rPr>
              <a:t>What other data might be used to answer the question</a:t>
            </a:r>
          </a:p>
        </p:txBody>
      </p:sp>
      <p:sp>
        <p:nvSpPr>
          <p:cNvPr name="TextBox 7" id="7"/>
          <p:cNvSpPr txBox="true"/>
          <p:nvPr/>
        </p:nvSpPr>
        <p:spPr>
          <a:xfrm rot="0">
            <a:off x="1028700" y="7995211"/>
            <a:ext cx="16845858" cy="1943100"/>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000000"/>
                </a:solidFill>
                <a:latin typeface="Open Sans"/>
                <a:ea typeface="Open Sans"/>
                <a:cs typeface="Open Sans"/>
                <a:sym typeface="Open Sans"/>
              </a:rPr>
              <a:t>Examining historical trends, company size influences, cultural perceptions, industry-specific trends, and socioeconomic factors can provide a comprehensive analysis of CEO age demographics between the UK and USA, offering insights into changing preferences and underlying drivers.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901653"/>
            <a:ext cx="8747878" cy="4704590"/>
          </a:xfrm>
          <a:custGeom>
            <a:avLst/>
            <a:gdLst/>
            <a:ahLst/>
            <a:cxnLst/>
            <a:rect r="r" b="b" t="t" l="l"/>
            <a:pathLst>
              <a:path h="4704590" w="8747878">
                <a:moveTo>
                  <a:pt x="0" y="0"/>
                </a:moveTo>
                <a:lnTo>
                  <a:pt x="8747878" y="0"/>
                </a:lnTo>
                <a:lnTo>
                  <a:pt x="8747878" y="4704590"/>
                </a:lnTo>
                <a:lnTo>
                  <a:pt x="0" y="4704590"/>
                </a:lnTo>
                <a:lnTo>
                  <a:pt x="0" y="0"/>
                </a:lnTo>
                <a:close/>
              </a:path>
            </a:pathLst>
          </a:custGeom>
          <a:blipFill>
            <a:blip r:embed="rId2"/>
            <a:stretch>
              <a:fillRect l="0" t="0" r="-28473" b="0"/>
            </a:stretch>
          </a:blipFill>
        </p:spPr>
      </p:sp>
      <p:sp>
        <p:nvSpPr>
          <p:cNvPr name="Freeform 3" id="3"/>
          <p:cNvSpPr/>
          <p:nvPr/>
        </p:nvSpPr>
        <p:spPr>
          <a:xfrm flipH="false" flipV="false" rot="0">
            <a:off x="8747878" y="1524000"/>
            <a:ext cx="9144000" cy="5459896"/>
          </a:xfrm>
          <a:custGeom>
            <a:avLst/>
            <a:gdLst/>
            <a:ahLst/>
            <a:cxnLst/>
            <a:rect r="r" b="b" t="t" l="l"/>
            <a:pathLst>
              <a:path h="5459896" w="9144000">
                <a:moveTo>
                  <a:pt x="0" y="0"/>
                </a:moveTo>
                <a:lnTo>
                  <a:pt x="9144000" y="0"/>
                </a:lnTo>
                <a:lnTo>
                  <a:pt x="9144000" y="5459896"/>
                </a:lnTo>
                <a:lnTo>
                  <a:pt x="0" y="5459896"/>
                </a:lnTo>
                <a:lnTo>
                  <a:pt x="0" y="0"/>
                </a:lnTo>
                <a:close/>
              </a:path>
            </a:pathLst>
          </a:custGeom>
          <a:blipFill>
            <a:blip r:embed="rId3"/>
            <a:stretch>
              <a:fillRect l="0" t="0" r="0" b="0"/>
            </a:stretch>
          </a:blipFill>
        </p:spPr>
      </p:sp>
      <p:sp>
        <p:nvSpPr>
          <p:cNvPr name="TextBox 4" id="4"/>
          <p:cNvSpPr txBox="true"/>
          <p:nvPr/>
        </p:nvSpPr>
        <p:spPr>
          <a:xfrm rot="0">
            <a:off x="167634" y="-9525"/>
            <a:ext cx="17952731" cy="1533525"/>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000000"/>
                </a:solidFill>
                <a:latin typeface="Decalotype Bold"/>
                <a:ea typeface="Decalotype Bold"/>
                <a:cs typeface="Decalotype Bold"/>
                <a:sym typeface="Decalotype Bold"/>
              </a:rPr>
              <a:t>Import the dataset and view the first 10 rows of it, Display shape of the dataset</a:t>
            </a:r>
          </a:p>
        </p:txBody>
      </p:sp>
      <p:sp>
        <p:nvSpPr>
          <p:cNvPr name="TextBox 5" id="5"/>
          <p:cNvSpPr txBox="true"/>
          <p:nvPr/>
        </p:nvSpPr>
        <p:spPr>
          <a:xfrm rot="0">
            <a:off x="3754042" y="7364896"/>
            <a:ext cx="8351755" cy="971550"/>
          </a:xfrm>
          <a:prstGeom prst="rect">
            <a:avLst/>
          </a:prstGeom>
        </p:spPr>
        <p:txBody>
          <a:bodyPr anchor="t" rtlCol="false" tIns="0" lIns="0" bIns="0" rIns="0">
            <a:spAutoFit/>
          </a:bodyPr>
          <a:lstStyle/>
          <a:p>
            <a:pPr algn="l">
              <a:lnSpc>
                <a:spcPts val="3840"/>
              </a:lnSpc>
            </a:pPr>
            <a:r>
              <a:rPr lang="en-US" sz="3200">
                <a:solidFill>
                  <a:srgbClr val="000000"/>
                </a:solidFill>
                <a:latin typeface="Open Sans"/>
                <a:ea typeface="Open Sans"/>
                <a:cs typeface="Open Sans"/>
                <a:sym typeface="Open Sans"/>
              </a:rPr>
              <a:t>The Number of rows in dataset are : 284807</a:t>
            </a:r>
          </a:p>
          <a:p>
            <a:pPr algn="l" marL="0" indent="0" lvl="0">
              <a:lnSpc>
                <a:spcPts val="3840"/>
              </a:lnSpc>
              <a:spcBef>
                <a:spcPct val="0"/>
              </a:spcBef>
            </a:pPr>
            <a:r>
              <a:rPr lang="en-US" sz="3200">
                <a:solidFill>
                  <a:srgbClr val="000000"/>
                </a:solidFill>
                <a:latin typeface="Open Sans"/>
                <a:ea typeface="Open Sans"/>
                <a:cs typeface="Open Sans"/>
                <a:sym typeface="Open Sans"/>
              </a:rPr>
              <a:t>The Number of columns in dataset are : 31</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6398" y="2438400"/>
            <a:ext cx="5639781" cy="5750615"/>
          </a:xfrm>
          <a:custGeom>
            <a:avLst/>
            <a:gdLst/>
            <a:ahLst/>
            <a:cxnLst/>
            <a:rect r="r" b="b" t="t" l="l"/>
            <a:pathLst>
              <a:path h="5750615" w="5639781">
                <a:moveTo>
                  <a:pt x="0" y="0"/>
                </a:moveTo>
                <a:lnTo>
                  <a:pt x="5639781" y="0"/>
                </a:lnTo>
                <a:lnTo>
                  <a:pt x="5639781" y="5750615"/>
                </a:lnTo>
                <a:lnTo>
                  <a:pt x="0" y="5750615"/>
                </a:lnTo>
                <a:lnTo>
                  <a:pt x="0" y="0"/>
                </a:lnTo>
                <a:close/>
              </a:path>
            </a:pathLst>
          </a:custGeom>
          <a:blipFill>
            <a:blip r:embed="rId2"/>
            <a:stretch>
              <a:fillRect l="-1289" t="0" r="-3342" b="-96780"/>
            </a:stretch>
          </a:blipFill>
        </p:spPr>
      </p:sp>
      <p:sp>
        <p:nvSpPr>
          <p:cNvPr name="TextBox 3" id="3"/>
          <p:cNvSpPr txBox="true"/>
          <p:nvPr/>
        </p:nvSpPr>
        <p:spPr>
          <a:xfrm rot="0">
            <a:off x="0" y="-9525"/>
            <a:ext cx="18288000" cy="2447925"/>
          </a:xfrm>
          <a:prstGeom prst="rect">
            <a:avLst/>
          </a:prstGeom>
        </p:spPr>
        <p:txBody>
          <a:bodyPr anchor="t" rtlCol="false" tIns="0" lIns="0" bIns="0" rIns="0">
            <a:spAutoFit/>
          </a:bodyPr>
          <a:lstStyle/>
          <a:p>
            <a:pPr algn="l" marL="0" indent="0" lvl="0">
              <a:lnSpc>
                <a:spcPts val="4800"/>
              </a:lnSpc>
              <a:spcBef>
                <a:spcPct val="0"/>
              </a:spcBef>
            </a:pPr>
            <a:r>
              <a:rPr lang="en-US" sz="4000">
                <a:solidFill>
                  <a:srgbClr val="000000"/>
                </a:solidFill>
                <a:latin typeface="Decalotype Bold"/>
                <a:ea typeface="Decalotype Bold"/>
                <a:cs typeface="Decalotype Bold"/>
                <a:sym typeface="Decalotype Bold"/>
              </a:rPr>
              <a:t>Check for the missing values. Display number of missing values per column Check the datatype, number of non-null values and name of each variable in the dataset, Check if there are any non-real characters in the dataset. Check the descriptive statistics of the dataset</a:t>
            </a:r>
          </a:p>
        </p:txBody>
      </p:sp>
      <p:sp>
        <p:nvSpPr>
          <p:cNvPr name="TextBox 4" id="4"/>
          <p:cNvSpPr txBox="true"/>
          <p:nvPr/>
        </p:nvSpPr>
        <p:spPr>
          <a:xfrm rot="0">
            <a:off x="246398" y="8529638"/>
            <a:ext cx="18041602" cy="1457325"/>
          </a:xfrm>
          <a:prstGeom prst="rect">
            <a:avLst/>
          </a:prstGeom>
        </p:spPr>
        <p:txBody>
          <a:bodyPr anchor="t" rtlCol="false" tIns="0" lIns="0" bIns="0" rIns="0">
            <a:spAutoFit/>
          </a:bodyPr>
          <a:lstStyle/>
          <a:p>
            <a:pPr algn="l">
              <a:lnSpc>
                <a:spcPts val="3840"/>
              </a:lnSpc>
            </a:pPr>
            <a:r>
              <a:rPr lang="en-US" sz="3200">
                <a:solidFill>
                  <a:srgbClr val="000000"/>
                </a:solidFill>
                <a:latin typeface="Open Sans"/>
                <a:ea typeface="Open Sans"/>
                <a:cs typeface="Open Sans"/>
                <a:sym typeface="Open Sans"/>
              </a:rPr>
              <a:t>1.No missing values for all columns, data types are appropriate, Almost all the columns are non-null columns</a:t>
            </a:r>
          </a:p>
          <a:p>
            <a:pPr algn="l" marL="0" indent="0" lvl="0">
              <a:lnSpc>
                <a:spcPts val="3840"/>
              </a:lnSpc>
              <a:spcBef>
                <a:spcPct val="0"/>
              </a:spcBef>
            </a:pPr>
            <a:r>
              <a:rPr lang="en-US" sz="3200">
                <a:solidFill>
                  <a:srgbClr val="000000"/>
                </a:solidFill>
                <a:latin typeface="Open Sans"/>
                <a:ea typeface="Open Sans"/>
                <a:cs typeface="Open Sans"/>
                <a:sym typeface="Open Sans"/>
              </a:rPr>
              <a:t>2.No columns with non-real characters or non-numeric data types found in the dataset.</a:t>
            </a:r>
          </a:p>
        </p:txBody>
      </p:sp>
      <p:sp>
        <p:nvSpPr>
          <p:cNvPr name="Freeform 5" id="5"/>
          <p:cNvSpPr/>
          <p:nvPr/>
        </p:nvSpPr>
        <p:spPr>
          <a:xfrm flipH="false" flipV="false" rot="0">
            <a:off x="5886179" y="2157601"/>
            <a:ext cx="12182720" cy="6031414"/>
          </a:xfrm>
          <a:custGeom>
            <a:avLst/>
            <a:gdLst/>
            <a:ahLst/>
            <a:cxnLst/>
            <a:rect r="r" b="b" t="t" l="l"/>
            <a:pathLst>
              <a:path h="6031414" w="12182720">
                <a:moveTo>
                  <a:pt x="0" y="0"/>
                </a:moveTo>
                <a:lnTo>
                  <a:pt x="12182720" y="0"/>
                </a:lnTo>
                <a:lnTo>
                  <a:pt x="12182720" y="6031414"/>
                </a:lnTo>
                <a:lnTo>
                  <a:pt x="0" y="6031414"/>
                </a:lnTo>
                <a:lnTo>
                  <a:pt x="0" y="0"/>
                </a:lnTo>
                <a:close/>
              </a:path>
            </a:pathLst>
          </a:custGeom>
          <a:blipFill>
            <a:blip r:embed="rId3"/>
            <a:stretch>
              <a:fillRect l="0" t="0" r="0" b="-2349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689478"/>
            <a:ext cx="8090654" cy="5930649"/>
          </a:xfrm>
          <a:custGeom>
            <a:avLst/>
            <a:gdLst/>
            <a:ahLst/>
            <a:cxnLst/>
            <a:rect r="r" b="b" t="t" l="l"/>
            <a:pathLst>
              <a:path h="5930649" w="8090654">
                <a:moveTo>
                  <a:pt x="0" y="0"/>
                </a:moveTo>
                <a:lnTo>
                  <a:pt x="8090654" y="0"/>
                </a:lnTo>
                <a:lnTo>
                  <a:pt x="8090654" y="5930649"/>
                </a:lnTo>
                <a:lnTo>
                  <a:pt x="0" y="5930649"/>
                </a:lnTo>
                <a:lnTo>
                  <a:pt x="0" y="0"/>
                </a:lnTo>
                <a:close/>
              </a:path>
            </a:pathLst>
          </a:custGeom>
          <a:blipFill>
            <a:blip r:embed="rId2"/>
            <a:stretch>
              <a:fillRect l="0" t="0" r="0" b="0"/>
            </a:stretch>
          </a:blipFill>
        </p:spPr>
      </p:sp>
      <p:sp>
        <p:nvSpPr>
          <p:cNvPr name="Freeform 3" id="3"/>
          <p:cNvSpPr/>
          <p:nvPr/>
        </p:nvSpPr>
        <p:spPr>
          <a:xfrm flipH="false" flipV="false" rot="0">
            <a:off x="9580445" y="1391902"/>
            <a:ext cx="6580652" cy="5755204"/>
          </a:xfrm>
          <a:custGeom>
            <a:avLst/>
            <a:gdLst/>
            <a:ahLst/>
            <a:cxnLst/>
            <a:rect r="r" b="b" t="t" l="l"/>
            <a:pathLst>
              <a:path h="5755204" w="6580652">
                <a:moveTo>
                  <a:pt x="0" y="0"/>
                </a:moveTo>
                <a:lnTo>
                  <a:pt x="6580652" y="0"/>
                </a:lnTo>
                <a:lnTo>
                  <a:pt x="6580652" y="5755204"/>
                </a:lnTo>
                <a:lnTo>
                  <a:pt x="0" y="5755204"/>
                </a:lnTo>
                <a:lnTo>
                  <a:pt x="0" y="0"/>
                </a:lnTo>
                <a:close/>
              </a:path>
            </a:pathLst>
          </a:custGeom>
          <a:blipFill>
            <a:blip r:embed="rId3"/>
            <a:stretch>
              <a:fillRect l="0" t="0" r="0" b="0"/>
            </a:stretch>
          </a:blipFill>
        </p:spPr>
      </p:sp>
      <p:sp>
        <p:nvSpPr>
          <p:cNvPr name="TextBox 4" id="4"/>
          <p:cNvSpPr txBox="true"/>
          <p:nvPr/>
        </p:nvSpPr>
        <p:spPr>
          <a:xfrm rot="0">
            <a:off x="1028700" y="409575"/>
            <a:ext cx="16181308" cy="1228725"/>
          </a:xfrm>
          <a:prstGeom prst="rect">
            <a:avLst/>
          </a:prstGeom>
        </p:spPr>
        <p:txBody>
          <a:bodyPr anchor="t" rtlCol="false" tIns="0" lIns="0" bIns="0" rIns="0">
            <a:spAutoFit/>
          </a:bodyPr>
          <a:lstStyle/>
          <a:p>
            <a:pPr algn="l" marL="0" indent="0" lvl="0">
              <a:lnSpc>
                <a:spcPts val="4800"/>
              </a:lnSpc>
              <a:spcBef>
                <a:spcPct val="0"/>
              </a:spcBef>
            </a:pPr>
            <a:r>
              <a:rPr lang="en-US" sz="4000">
                <a:solidFill>
                  <a:srgbClr val="000000"/>
                </a:solidFill>
                <a:latin typeface="Decalotype Bold"/>
                <a:ea typeface="Decalotype Bold"/>
                <a:cs typeface="Decalotype Bold"/>
                <a:sym typeface="Decalotype Bold"/>
              </a:rPr>
              <a:t>Check the number of fraudulent transactions in the dataset and visualize using pie chart and </a:t>
            </a:r>
            <a:r>
              <a:rPr lang="en-US" sz="4000">
                <a:solidFill>
                  <a:srgbClr val="000000"/>
                </a:solidFill>
                <a:latin typeface="Decalotype Bold"/>
                <a:ea typeface="Decalotype Bold"/>
                <a:cs typeface="Decalotype Bold"/>
                <a:sym typeface="Decalotype Bold"/>
              </a:rPr>
              <a:t>bar plot.</a:t>
            </a:r>
          </a:p>
        </p:txBody>
      </p:sp>
      <p:sp>
        <p:nvSpPr>
          <p:cNvPr name="TextBox 5" id="5"/>
          <p:cNvSpPr txBox="true"/>
          <p:nvPr/>
        </p:nvSpPr>
        <p:spPr>
          <a:xfrm rot="0">
            <a:off x="1028700" y="7905877"/>
            <a:ext cx="16230600" cy="971550"/>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000000"/>
                </a:solidFill>
                <a:latin typeface="Open Sans"/>
                <a:ea typeface="Open Sans"/>
                <a:cs typeface="Open Sans"/>
                <a:sym typeface="Open Sans"/>
              </a:rPr>
              <a:t>From the bar plot and pie chart, we conclude that 0.2% of the data, which equates to 492 data points, represents fraudulent transactions.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156371"/>
            <a:ext cx="9974955" cy="5718779"/>
          </a:xfrm>
          <a:custGeom>
            <a:avLst/>
            <a:gdLst/>
            <a:ahLst/>
            <a:cxnLst/>
            <a:rect r="r" b="b" t="t" l="l"/>
            <a:pathLst>
              <a:path h="5718779" w="9974955">
                <a:moveTo>
                  <a:pt x="0" y="0"/>
                </a:moveTo>
                <a:lnTo>
                  <a:pt x="9974955" y="0"/>
                </a:lnTo>
                <a:lnTo>
                  <a:pt x="9974955" y="5718779"/>
                </a:lnTo>
                <a:lnTo>
                  <a:pt x="0" y="5718779"/>
                </a:lnTo>
                <a:lnTo>
                  <a:pt x="0" y="0"/>
                </a:lnTo>
                <a:close/>
              </a:path>
            </a:pathLst>
          </a:custGeom>
          <a:blipFill>
            <a:blip r:embed="rId2"/>
            <a:stretch>
              <a:fillRect l="0" t="0" r="0" b="0"/>
            </a:stretch>
          </a:blipFill>
        </p:spPr>
      </p:sp>
      <p:sp>
        <p:nvSpPr>
          <p:cNvPr name="Freeform 3" id="3"/>
          <p:cNvSpPr/>
          <p:nvPr/>
        </p:nvSpPr>
        <p:spPr>
          <a:xfrm flipH="false" flipV="false" rot="0">
            <a:off x="9974955" y="1943935"/>
            <a:ext cx="7454221" cy="6037181"/>
          </a:xfrm>
          <a:custGeom>
            <a:avLst/>
            <a:gdLst/>
            <a:ahLst/>
            <a:cxnLst/>
            <a:rect r="r" b="b" t="t" l="l"/>
            <a:pathLst>
              <a:path h="6037181" w="7454221">
                <a:moveTo>
                  <a:pt x="0" y="0"/>
                </a:moveTo>
                <a:lnTo>
                  <a:pt x="7454220" y="0"/>
                </a:lnTo>
                <a:lnTo>
                  <a:pt x="7454220" y="6037180"/>
                </a:lnTo>
                <a:lnTo>
                  <a:pt x="0" y="6037180"/>
                </a:lnTo>
                <a:lnTo>
                  <a:pt x="0" y="0"/>
                </a:lnTo>
                <a:close/>
              </a:path>
            </a:pathLst>
          </a:custGeom>
          <a:blipFill>
            <a:blip r:embed="rId3"/>
            <a:stretch>
              <a:fillRect l="0" t="0" r="0" b="0"/>
            </a:stretch>
          </a:blipFill>
        </p:spPr>
      </p:sp>
      <p:sp>
        <p:nvSpPr>
          <p:cNvPr name="TextBox 4" id="4"/>
          <p:cNvSpPr txBox="true"/>
          <p:nvPr/>
        </p:nvSpPr>
        <p:spPr>
          <a:xfrm rot="0">
            <a:off x="381905" y="409575"/>
            <a:ext cx="17906095" cy="1228725"/>
          </a:xfrm>
          <a:prstGeom prst="rect">
            <a:avLst/>
          </a:prstGeom>
        </p:spPr>
        <p:txBody>
          <a:bodyPr anchor="t" rtlCol="false" tIns="0" lIns="0" bIns="0" rIns="0">
            <a:spAutoFit/>
          </a:bodyPr>
          <a:lstStyle/>
          <a:p>
            <a:pPr algn="l" marL="0" indent="0" lvl="0">
              <a:lnSpc>
                <a:spcPts val="4800"/>
              </a:lnSpc>
              <a:spcBef>
                <a:spcPct val="0"/>
              </a:spcBef>
            </a:pPr>
            <a:r>
              <a:rPr lang="en-US" sz="4000">
                <a:solidFill>
                  <a:srgbClr val="000000"/>
                </a:solidFill>
                <a:latin typeface="Decalotype Bold"/>
                <a:ea typeface="Decalotype Bold"/>
                <a:cs typeface="Decalotype Bold"/>
                <a:sym typeface="Decalotype Bold"/>
              </a:rPr>
              <a:t>Check the maximum and minimum fraudulent amount. Check the number of transactions where the transaction amount is zero and consider as a fraud transaction.</a:t>
            </a:r>
          </a:p>
        </p:txBody>
      </p:sp>
      <p:sp>
        <p:nvSpPr>
          <p:cNvPr name="TextBox 5" id="5"/>
          <p:cNvSpPr txBox="true"/>
          <p:nvPr/>
        </p:nvSpPr>
        <p:spPr>
          <a:xfrm rot="0">
            <a:off x="381905" y="8286750"/>
            <a:ext cx="16877395" cy="971550"/>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000000"/>
                </a:solidFill>
                <a:latin typeface="Open Sans"/>
                <a:ea typeface="Open Sans"/>
                <a:cs typeface="Open Sans"/>
                <a:sym typeface="Open Sans"/>
              </a:rPr>
              <a:t>1.The maximum fraudulent amount is $2125.8, the minimum fraudulent amount is $0.0 2.There are 27 fraudulent transactions with a zero amount.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9456" y="2425305"/>
            <a:ext cx="9556655" cy="5487007"/>
          </a:xfrm>
          <a:custGeom>
            <a:avLst/>
            <a:gdLst/>
            <a:ahLst/>
            <a:cxnLst/>
            <a:rect r="r" b="b" t="t" l="l"/>
            <a:pathLst>
              <a:path h="5487007" w="9556655">
                <a:moveTo>
                  <a:pt x="0" y="0"/>
                </a:moveTo>
                <a:lnTo>
                  <a:pt x="9556655" y="0"/>
                </a:lnTo>
                <a:lnTo>
                  <a:pt x="9556655" y="5487007"/>
                </a:lnTo>
                <a:lnTo>
                  <a:pt x="0" y="5487007"/>
                </a:lnTo>
                <a:lnTo>
                  <a:pt x="0" y="0"/>
                </a:lnTo>
                <a:close/>
              </a:path>
            </a:pathLst>
          </a:custGeom>
          <a:blipFill>
            <a:blip r:embed="rId2"/>
            <a:stretch>
              <a:fillRect l="0" t="0" r="0" b="0"/>
            </a:stretch>
          </a:blipFill>
        </p:spPr>
      </p:sp>
      <p:sp>
        <p:nvSpPr>
          <p:cNvPr name="Freeform 3" id="3"/>
          <p:cNvSpPr/>
          <p:nvPr/>
        </p:nvSpPr>
        <p:spPr>
          <a:xfrm flipH="false" flipV="false" rot="0">
            <a:off x="9628622" y="2335307"/>
            <a:ext cx="8659378" cy="5577005"/>
          </a:xfrm>
          <a:custGeom>
            <a:avLst/>
            <a:gdLst/>
            <a:ahLst/>
            <a:cxnLst/>
            <a:rect r="r" b="b" t="t" l="l"/>
            <a:pathLst>
              <a:path h="5577005" w="8659378">
                <a:moveTo>
                  <a:pt x="0" y="0"/>
                </a:moveTo>
                <a:lnTo>
                  <a:pt x="8659378" y="0"/>
                </a:lnTo>
                <a:lnTo>
                  <a:pt x="8659378" y="5577005"/>
                </a:lnTo>
                <a:lnTo>
                  <a:pt x="0" y="5577005"/>
                </a:lnTo>
                <a:lnTo>
                  <a:pt x="0" y="0"/>
                </a:lnTo>
                <a:close/>
              </a:path>
            </a:pathLst>
          </a:custGeom>
          <a:blipFill>
            <a:blip r:embed="rId3"/>
            <a:stretch>
              <a:fillRect l="0" t="0" r="0" b="0"/>
            </a:stretch>
          </a:blipFill>
        </p:spPr>
      </p:sp>
      <p:sp>
        <p:nvSpPr>
          <p:cNvPr name="TextBox 4" id="4"/>
          <p:cNvSpPr txBox="true"/>
          <p:nvPr/>
        </p:nvSpPr>
        <p:spPr>
          <a:xfrm rot="0">
            <a:off x="0" y="409575"/>
            <a:ext cx="18288000" cy="1228725"/>
          </a:xfrm>
          <a:prstGeom prst="rect">
            <a:avLst/>
          </a:prstGeom>
        </p:spPr>
        <p:txBody>
          <a:bodyPr anchor="t" rtlCol="false" tIns="0" lIns="0" bIns="0" rIns="0">
            <a:spAutoFit/>
          </a:bodyPr>
          <a:lstStyle/>
          <a:p>
            <a:pPr algn="l" marL="0" indent="0" lvl="0">
              <a:lnSpc>
                <a:spcPts val="4800"/>
              </a:lnSpc>
              <a:spcBef>
                <a:spcPct val="0"/>
              </a:spcBef>
            </a:pPr>
            <a:r>
              <a:rPr lang="en-US" sz="4000">
                <a:solidFill>
                  <a:srgbClr val="000000"/>
                </a:solidFill>
                <a:latin typeface="Decalotype Bold"/>
                <a:ea typeface="Decalotype Bold"/>
                <a:cs typeface="Decalotype Bold"/>
                <a:sym typeface="Decalotype Bold"/>
              </a:rPr>
              <a:t>Check the distribution of columns. List down columns that are normally distributed. List down columns that are not normally distributed. </a:t>
            </a:r>
            <a:r>
              <a:rPr lang="en-US" sz="4000">
                <a:solidFill>
                  <a:srgbClr val="000000"/>
                </a:solidFill>
                <a:latin typeface="Decalotype Bold"/>
                <a:ea typeface="Decalotype Bold"/>
                <a:cs typeface="Decalotype Bold"/>
                <a:sym typeface="Decalotype Bold"/>
              </a:rPr>
              <a:t>List down columns that are highly skewed</a:t>
            </a:r>
          </a:p>
        </p:txBody>
      </p:sp>
      <p:sp>
        <p:nvSpPr>
          <p:cNvPr name="TextBox 5" id="5"/>
          <p:cNvSpPr txBox="true"/>
          <p:nvPr/>
        </p:nvSpPr>
        <p:spPr>
          <a:xfrm rot="0">
            <a:off x="249456" y="8286750"/>
            <a:ext cx="17364042" cy="971550"/>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000000"/>
                </a:solidFill>
                <a:latin typeface="Open Sans"/>
                <a:ea typeface="Open Sans"/>
                <a:cs typeface="Open Sans"/>
                <a:sym typeface="Open Sans"/>
              </a:rPr>
              <a:t>1.The dataset has 7 normally distributed columns, 24 non-normally distributed columns 2.23 highly skewed columns.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040759"/>
            <a:ext cx="7629537" cy="6097439"/>
          </a:xfrm>
          <a:custGeom>
            <a:avLst/>
            <a:gdLst/>
            <a:ahLst/>
            <a:cxnLst/>
            <a:rect r="r" b="b" t="t" l="l"/>
            <a:pathLst>
              <a:path h="6097439" w="7629537">
                <a:moveTo>
                  <a:pt x="0" y="0"/>
                </a:moveTo>
                <a:lnTo>
                  <a:pt x="7629537" y="0"/>
                </a:lnTo>
                <a:lnTo>
                  <a:pt x="7629537" y="6097439"/>
                </a:lnTo>
                <a:lnTo>
                  <a:pt x="0" y="6097439"/>
                </a:lnTo>
                <a:lnTo>
                  <a:pt x="0" y="0"/>
                </a:lnTo>
                <a:close/>
              </a:path>
            </a:pathLst>
          </a:custGeom>
          <a:blipFill>
            <a:blip r:embed="rId2"/>
            <a:stretch>
              <a:fillRect l="0" t="0" r="0" b="0"/>
            </a:stretch>
          </a:blipFill>
        </p:spPr>
      </p:sp>
      <p:sp>
        <p:nvSpPr>
          <p:cNvPr name="Freeform 3" id="3"/>
          <p:cNvSpPr/>
          <p:nvPr/>
        </p:nvSpPr>
        <p:spPr>
          <a:xfrm flipH="false" flipV="false" rot="0">
            <a:off x="8658237" y="2082761"/>
            <a:ext cx="8407679" cy="6055436"/>
          </a:xfrm>
          <a:custGeom>
            <a:avLst/>
            <a:gdLst/>
            <a:ahLst/>
            <a:cxnLst/>
            <a:rect r="r" b="b" t="t" l="l"/>
            <a:pathLst>
              <a:path h="6055436" w="8407679">
                <a:moveTo>
                  <a:pt x="0" y="0"/>
                </a:moveTo>
                <a:lnTo>
                  <a:pt x="8407679" y="0"/>
                </a:lnTo>
                <a:lnTo>
                  <a:pt x="8407679" y="6055437"/>
                </a:lnTo>
                <a:lnTo>
                  <a:pt x="0" y="6055437"/>
                </a:lnTo>
                <a:lnTo>
                  <a:pt x="0" y="0"/>
                </a:lnTo>
                <a:close/>
              </a:path>
            </a:pathLst>
          </a:custGeom>
          <a:blipFill>
            <a:blip r:embed="rId3"/>
            <a:stretch>
              <a:fillRect l="0" t="0" r="0" b="0"/>
            </a:stretch>
          </a:blipFill>
        </p:spPr>
      </p:sp>
      <p:sp>
        <p:nvSpPr>
          <p:cNvPr name="TextBox 4" id="4"/>
          <p:cNvSpPr txBox="true"/>
          <p:nvPr/>
        </p:nvSpPr>
        <p:spPr>
          <a:xfrm rot="0">
            <a:off x="0" y="409575"/>
            <a:ext cx="18288000" cy="1228725"/>
          </a:xfrm>
          <a:prstGeom prst="rect">
            <a:avLst/>
          </a:prstGeom>
        </p:spPr>
        <p:txBody>
          <a:bodyPr anchor="t" rtlCol="false" tIns="0" lIns="0" bIns="0" rIns="0">
            <a:spAutoFit/>
          </a:bodyPr>
          <a:lstStyle/>
          <a:p>
            <a:pPr algn="l" marL="0" indent="0" lvl="0">
              <a:lnSpc>
                <a:spcPts val="4800"/>
              </a:lnSpc>
              <a:spcBef>
                <a:spcPct val="0"/>
              </a:spcBef>
            </a:pPr>
            <a:r>
              <a:rPr lang="en-US" sz="4000">
                <a:solidFill>
                  <a:srgbClr val="000000"/>
                </a:solidFill>
                <a:latin typeface="Decalotype Bold"/>
                <a:ea typeface="Decalotype Bold"/>
                <a:cs typeface="Decalotype Bold"/>
                <a:sym typeface="Decalotype Bold"/>
              </a:rPr>
              <a:t>With the help of a standard scaler, normalize the respective column distribution. </a:t>
            </a:r>
            <a:r>
              <a:rPr lang="en-US" sz="4000">
                <a:solidFill>
                  <a:srgbClr val="000000"/>
                </a:solidFill>
                <a:latin typeface="Decalotype Bold"/>
                <a:ea typeface="Decalotype Bold"/>
                <a:cs typeface="Decalotype Bold"/>
                <a:sym typeface="Decalotype Bold"/>
              </a:rPr>
              <a:t>List down columns that have high kurtosis</a:t>
            </a:r>
          </a:p>
        </p:txBody>
      </p:sp>
      <p:sp>
        <p:nvSpPr>
          <p:cNvPr name="TextBox 5" id="5"/>
          <p:cNvSpPr txBox="true"/>
          <p:nvPr/>
        </p:nvSpPr>
        <p:spPr>
          <a:xfrm rot="0">
            <a:off x="4423488" y="8772525"/>
            <a:ext cx="8469497" cy="485775"/>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000000"/>
                </a:solidFill>
                <a:latin typeface="Open Sans"/>
                <a:ea typeface="Open Sans"/>
                <a:cs typeface="Open Sans"/>
                <a:sym typeface="Open Sans"/>
              </a:rPr>
              <a:t>The dataset has 21 highly Kurtosis columns.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387615"/>
            <a:ext cx="15560929" cy="7511770"/>
          </a:xfrm>
          <a:custGeom>
            <a:avLst/>
            <a:gdLst/>
            <a:ahLst/>
            <a:cxnLst/>
            <a:rect r="r" b="b" t="t" l="l"/>
            <a:pathLst>
              <a:path h="7511770" w="15560929">
                <a:moveTo>
                  <a:pt x="0" y="0"/>
                </a:moveTo>
                <a:lnTo>
                  <a:pt x="15560929" y="0"/>
                </a:lnTo>
                <a:lnTo>
                  <a:pt x="15560929" y="7511770"/>
                </a:lnTo>
                <a:lnTo>
                  <a:pt x="0" y="7511770"/>
                </a:lnTo>
                <a:lnTo>
                  <a:pt x="0" y="0"/>
                </a:lnTo>
                <a:close/>
              </a:path>
            </a:pathLst>
          </a:custGeom>
          <a:blipFill>
            <a:blip r:embed="rId2"/>
            <a:stretch>
              <a:fillRect l="0" t="0" r="0" b="0"/>
            </a:stretch>
          </a:blipFill>
        </p:spPr>
      </p:sp>
      <p:sp>
        <p:nvSpPr>
          <p:cNvPr name="TextBox 3" id="3"/>
          <p:cNvSpPr txBox="true"/>
          <p:nvPr/>
        </p:nvSpPr>
        <p:spPr>
          <a:xfrm rot="0">
            <a:off x="1028700" y="409575"/>
            <a:ext cx="13914434" cy="619125"/>
          </a:xfrm>
          <a:prstGeom prst="rect">
            <a:avLst/>
          </a:prstGeom>
        </p:spPr>
        <p:txBody>
          <a:bodyPr anchor="t" rtlCol="false" tIns="0" lIns="0" bIns="0" rIns="0">
            <a:spAutoFit/>
          </a:bodyPr>
          <a:lstStyle/>
          <a:p>
            <a:pPr algn="l" marL="0" indent="0" lvl="0">
              <a:lnSpc>
                <a:spcPts val="4800"/>
              </a:lnSpc>
              <a:spcBef>
                <a:spcPct val="0"/>
              </a:spcBef>
            </a:pPr>
            <a:r>
              <a:rPr lang="en-US" sz="4000">
                <a:solidFill>
                  <a:srgbClr val="000000"/>
                </a:solidFill>
                <a:latin typeface="Decalotype Bold"/>
                <a:ea typeface="Decalotype Bold"/>
                <a:cs typeface="Decalotype Bold"/>
                <a:sym typeface="Decalotype Bold"/>
              </a:rPr>
              <a:t>What is the distribution of Time and Amount columns in the dataset</a:t>
            </a:r>
          </a:p>
        </p:txBody>
      </p:sp>
      <p:sp>
        <p:nvSpPr>
          <p:cNvPr name="TextBox 4" id="4"/>
          <p:cNvSpPr txBox="true"/>
          <p:nvPr/>
        </p:nvSpPr>
        <p:spPr>
          <a:xfrm rot="0">
            <a:off x="1047838" y="9258300"/>
            <a:ext cx="16192324" cy="971550"/>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000000"/>
                </a:solidFill>
                <a:latin typeface="Open Sans"/>
                <a:ea typeface="Open Sans"/>
                <a:cs typeface="Open Sans"/>
                <a:sym typeface="Open Sans"/>
              </a:rPr>
              <a:t>The Time column shows a multimodal distribution, while the Amount column exhibits a highly skewed distribution.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220944"/>
            <a:ext cx="14797826" cy="7845112"/>
          </a:xfrm>
          <a:custGeom>
            <a:avLst/>
            <a:gdLst/>
            <a:ahLst/>
            <a:cxnLst/>
            <a:rect r="r" b="b" t="t" l="l"/>
            <a:pathLst>
              <a:path h="7845112" w="14797826">
                <a:moveTo>
                  <a:pt x="0" y="0"/>
                </a:moveTo>
                <a:lnTo>
                  <a:pt x="14797826" y="0"/>
                </a:lnTo>
                <a:lnTo>
                  <a:pt x="14797826" y="7845112"/>
                </a:lnTo>
                <a:lnTo>
                  <a:pt x="0" y="7845112"/>
                </a:lnTo>
                <a:lnTo>
                  <a:pt x="0" y="0"/>
                </a:lnTo>
                <a:close/>
              </a:path>
            </a:pathLst>
          </a:custGeom>
          <a:blipFill>
            <a:blip r:embed="rId2"/>
            <a:stretch>
              <a:fillRect l="0" t="0" r="0" b="0"/>
            </a:stretch>
          </a:blipFill>
        </p:spPr>
      </p:sp>
      <p:sp>
        <p:nvSpPr>
          <p:cNvPr name="TextBox 3" id="3"/>
          <p:cNvSpPr txBox="true"/>
          <p:nvPr/>
        </p:nvSpPr>
        <p:spPr>
          <a:xfrm rot="0">
            <a:off x="1028700" y="224776"/>
            <a:ext cx="16230600" cy="619125"/>
          </a:xfrm>
          <a:prstGeom prst="rect">
            <a:avLst/>
          </a:prstGeom>
        </p:spPr>
        <p:txBody>
          <a:bodyPr anchor="t" rtlCol="false" tIns="0" lIns="0" bIns="0" rIns="0">
            <a:spAutoFit/>
          </a:bodyPr>
          <a:lstStyle/>
          <a:p>
            <a:pPr algn="l" marL="0" indent="0" lvl="0">
              <a:lnSpc>
                <a:spcPts val="4800"/>
              </a:lnSpc>
              <a:spcBef>
                <a:spcPct val="0"/>
              </a:spcBef>
            </a:pPr>
            <a:r>
              <a:rPr lang="en-US" sz="4000">
                <a:solidFill>
                  <a:srgbClr val="000000"/>
                </a:solidFill>
                <a:latin typeface="Decalotype Bold"/>
                <a:ea typeface="Decalotype Bold"/>
                <a:cs typeface="Decalotype Bold"/>
                <a:sym typeface="Decalotype Bold"/>
              </a:rPr>
              <a:t>Find the distribution of all variables with respect to the outcome ‘Class’ variable.</a:t>
            </a:r>
          </a:p>
        </p:txBody>
      </p:sp>
      <p:sp>
        <p:nvSpPr>
          <p:cNvPr name="TextBox 4" id="4"/>
          <p:cNvSpPr txBox="true"/>
          <p:nvPr/>
        </p:nvSpPr>
        <p:spPr>
          <a:xfrm rot="0">
            <a:off x="1028700" y="9066056"/>
            <a:ext cx="16192324" cy="971550"/>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000000"/>
                </a:solidFill>
                <a:latin typeface="Open Sans"/>
                <a:ea typeface="Open Sans"/>
                <a:cs typeface="Open Sans"/>
                <a:sym typeface="Open Sans"/>
              </a:rPr>
              <a:t>Time and amount show good variation across classes, and v1 to v28 have significant outliers, indicating potential predictive power.</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642870">
            <a:off x="-1342151" y="-3918171"/>
            <a:ext cx="9742922" cy="16095451"/>
            <a:chOff x="0" y="0"/>
            <a:chExt cx="2566037" cy="4239131"/>
          </a:xfrm>
        </p:grpSpPr>
        <p:sp>
          <p:nvSpPr>
            <p:cNvPr name="Freeform 3" id="3"/>
            <p:cNvSpPr/>
            <p:nvPr/>
          </p:nvSpPr>
          <p:spPr>
            <a:xfrm flipH="false" flipV="false" rot="0">
              <a:off x="0" y="0"/>
              <a:ext cx="2566037" cy="4239131"/>
            </a:xfrm>
            <a:custGeom>
              <a:avLst/>
              <a:gdLst/>
              <a:ahLst/>
              <a:cxnLst/>
              <a:rect r="r" b="b" t="t" l="l"/>
              <a:pathLst>
                <a:path h="4239131" w="2566037">
                  <a:moveTo>
                    <a:pt x="0" y="0"/>
                  </a:moveTo>
                  <a:lnTo>
                    <a:pt x="2566037" y="0"/>
                  </a:lnTo>
                  <a:lnTo>
                    <a:pt x="2566037" y="4239131"/>
                  </a:lnTo>
                  <a:lnTo>
                    <a:pt x="0" y="4239131"/>
                  </a:lnTo>
                  <a:close/>
                </a:path>
              </a:pathLst>
            </a:custGeom>
            <a:solidFill>
              <a:srgbClr val="FFFFFF"/>
            </a:solidFill>
          </p:spPr>
        </p:sp>
        <p:sp>
          <p:nvSpPr>
            <p:cNvPr name="TextBox 4" id="4"/>
            <p:cNvSpPr txBox="true"/>
            <p:nvPr/>
          </p:nvSpPr>
          <p:spPr>
            <a:xfrm>
              <a:off x="0" y="-38100"/>
              <a:ext cx="2566037" cy="4277231"/>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028700" y="3323108"/>
            <a:ext cx="6886146" cy="2752725"/>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191919"/>
                </a:solidFill>
                <a:latin typeface="Decalotype Bold"/>
                <a:ea typeface="Decalotype Bold"/>
                <a:cs typeface="Decalotype Bold"/>
                <a:sym typeface="Decalotype Bold"/>
              </a:rPr>
              <a:t>Data Description</a:t>
            </a:r>
          </a:p>
        </p:txBody>
      </p:sp>
      <p:sp>
        <p:nvSpPr>
          <p:cNvPr name="TextBox 6" id="6"/>
          <p:cNvSpPr txBox="true"/>
          <p:nvPr/>
        </p:nvSpPr>
        <p:spPr>
          <a:xfrm rot="0">
            <a:off x="9570951" y="102361"/>
            <a:ext cx="8475964" cy="9977502"/>
          </a:xfrm>
          <a:prstGeom prst="rect">
            <a:avLst/>
          </a:prstGeom>
        </p:spPr>
        <p:txBody>
          <a:bodyPr anchor="t" rtlCol="false" tIns="0" lIns="0" bIns="0" rIns="0">
            <a:spAutoFit/>
          </a:bodyPr>
          <a:lstStyle/>
          <a:p>
            <a:pPr algn="l">
              <a:lnSpc>
                <a:spcPts val="3771"/>
              </a:lnSpc>
            </a:pPr>
            <a:r>
              <a:rPr lang="en-US" sz="2299">
                <a:solidFill>
                  <a:srgbClr val="FFFFFF"/>
                </a:solidFill>
                <a:latin typeface="Public Sans Bold"/>
                <a:ea typeface="Public Sans Bold"/>
                <a:cs typeface="Public Sans Bold"/>
                <a:sym typeface="Public Sans Bold"/>
              </a:rPr>
              <a:t>V1: Customer ID</a:t>
            </a:r>
          </a:p>
          <a:p>
            <a:pPr algn="l">
              <a:lnSpc>
                <a:spcPts val="3771"/>
              </a:lnSpc>
            </a:pPr>
            <a:r>
              <a:rPr lang="en-US" sz="2299">
                <a:solidFill>
                  <a:srgbClr val="FFFFFF"/>
                </a:solidFill>
                <a:latin typeface="Public Sans Bold"/>
                <a:ea typeface="Public Sans Bold"/>
                <a:cs typeface="Public Sans Bold"/>
                <a:sym typeface="Public Sans Bold"/>
              </a:rPr>
              <a:t>V2: If a customer has bounced in first EMI</a:t>
            </a:r>
          </a:p>
          <a:p>
            <a:pPr algn="l">
              <a:lnSpc>
                <a:spcPts val="3771"/>
              </a:lnSpc>
            </a:pPr>
            <a:r>
              <a:rPr lang="en-US" sz="2299">
                <a:solidFill>
                  <a:srgbClr val="FFFFFF"/>
                </a:solidFill>
                <a:latin typeface="Public Sans Bold"/>
                <a:ea typeface="Public Sans Bold"/>
                <a:cs typeface="Public Sans Bold"/>
                <a:sym typeface="Public Sans Bold"/>
              </a:rPr>
              <a:t>V3: Number of times bounced in recent 12 months</a:t>
            </a:r>
          </a:p>
          <a:p>
            <a:pPr algn="l">
              <a:lnSpc>
                <a:spcPts val="3771"/>
              </a:lnSpc>
            </a:pPr>
            <a:r>
              <a:rPr lang="en-US" sz="2299">
                <a:solidFill>
                  <a:srgbClr val="FFFFFF"/>
                </a:solidFill>
                <a:latin typeface="Public Sans Bold"/>
                <a:ea typeface="Public Sans Bold"/>
                <a:cs typeface="Public Sans Bold"/>
                <a:sym typeface="Public Sans Bold"/>
              </a:rPr>
              <a:t>V4: Maximum MOB (Month of business with TVS Credit)</a:t>
            </a:r>
          </a:p>
          <a:p>
            <a:pPr algn="l">
              <a:lnSpc>
                <a:spcPts val="3771"/>
              </a:lnSpc>
            </a:pPr>
            <a:r>
              <a:rPr lang="en-US" sz="2299">
                <a:solidFill>
                  <a:srgbClr val="FFFFFF"/>
                </a:solidFill>
                <a:latin typeface="Public Sans Bold"/>
                <a:ea typeface="Public Sans Bold"/>
                <a:cs typeface="Public Sans Bold"/>
                <a:sym typeface="Public Sans Bold"/>
              </a:rPr>
              <a:t>V5: Number of times bounced while repaying the loan</a:t>
            </a:r>
          </a:p>
          <a:p>
            <a:pPr algn="l">
              <a:lnSpc>
                <a:spcPts val="3771"/>
              </a:lnSpc>
            </a:pPr>
            <a:r>
              <a:rPr lang="en-US" sz="2299">
                <a:solidFill>
                  <a:srgbClr val="FFFFFF"/>
                </a:solidFill>
                <a:latin typeface="Public Sans Bold"/>
                <a:ea typeface="Public Sans Bold"/>
                <a:cs typeface="Public Sans Bold"/>
                <a:sym typeface="Public Sans Bold"/>
              </a:rPr>
              <a:t>V6: EMI</a:t>
            </a:r>
          </a:p>
          <a:p>
            <a:pPr algn="l">
              <a:lnSpc>
                <a:spcPts val="3771"/>
              </a:lnSpc>
            </a:pPr>
            <a:r>
              <a:rPr lang="en-US" sz="2299">
                <a:solidFill>
                  <a:srgbClr val="FFFFFF"/>
                </a:solidFill>
                <a:latin typeface="Public Sans Bold"/>
                <a:ea typeface="Public Sans Bold"/>
                <a:cs typeface="Public Sans Bold"/>
                <a:sym typeface="Public Sans Bold"/>
              </a:rPr>
              <a:t>V7: Loan Amount</a:t>
            </a:r>
          </a:p>
          <a:p>
            <a:pPr algn="l">
              <a:lnSpc>
                <a:spcPts val="3771"/>
              </a:lnSpc>
            </a:pPr>
            <a:r>
              <a:rPr lang="en-US" sz="2299">
                <a:solidFill>
                  <a:srgbClr val="FFFFFF"/>
                </a:solidFill>
                <a:latin typeface="Public Sans Bold"/>
                <a:ea typeface="Public Sans Bold"/>
                <a:cs typeface="Public Sans Bold"/>
                <a:sym typeface="Public Sans Bold"/>
              </a:rPr>
              <a:t>V8: Tenure</a:t>
            </a:r>
          </a:p>
          <a:p>
            <a:pPr algn="l">
              <a:lnSpc>
                <a:spcPts val="3771"/>
              </a:lnSpc>
            </a:pPr>
            <a:r>
              <a:rPr lang="en-US" sz="2299">
                <a:solidFill>
                  <a:srgbClr val="FFFFFF"/>
                </a:solidFill>
                <a:latin typeface="Public Sans Bold"/>
                <a:ea typeface="Public Sans Bold"/>
                <a:cs typeface="Public Sans Bold"/>
                <a:sym typeface="Public Sans Bold"/>
              </a:rPr>
              <a:t>V9: Dealer codes from where customer has purchased the Two wheeler</a:t>
            </a:r>
          </a:p>
          <a:p>
            <a:pPr algn="l">
              <a:lnSpc>
                <a:spcPts val="3771"/>
              </a:lnSpc>
            </a:pPr>
            <a:r>
              <a:rPr lang="en-US" sz="2299">
                <a:solidFill>
                  <a:srgbClr val="FFFFFF"/>
                </a:solidFill>
                <a:latin typeface="Public Sans Bold"/>
                <a:ea typeface="Public Sans Bold"/>
                <a:cs typeface="Public Sans Bold"/>
                <a:sym typeface="Public Sans Bold"/>
              </a:rPr>
              <a:t>V10: Product code of Two wheeler </a:t>
            </a:r>
          </a:p>
          <a:p>
            <a:pPr algn="l">
              <a:lnSpc>
                <a:spcPts val="3771"/>
              </a:lnSpc>
            </a:pPr>
            <a:r>
              <a:rPr lang="en-US" sz="2299">
                <a:solidFill>
                  <a:srgbClr val="FFFFFF"/>
                </a:solidFill>
                <a:latin typeface="Public Sans Bold"/>
                <a:ea typeface="Public Sans Bold"/>
                <a:cs typeface="Public Sans Bold"/>
                <a:sym typeface="Public Sans Bold"/>
              </a:rPr>
              <a:t>V11: No of advance EMI paid</a:t>
            </a:r>
          </a:p>
          <a:p>
            <a:pPr algn="l">
              <a:lnSpc>
                <a:spcPts val="3771"/>
              </a:lnSpc>
            </a:pPr>
            <a:r>
              <a:rPr lang="en-US" sz="2299">
                <a:solidFill>
                  <a:srgbClr val="FFFFFF"/>
                </a:solidFill>
                <a:latin typeface="Public Sans Bold"/>
                <a:ea typeface="Public Sans Bold"/>
                <a:cs typeface="Public Sans Bold"/>
                <a:sym typeface="Public Sans Bold"/>
              </a:rPr>
              <a:t>V12: Rate of interest</a:t>
            </a:r>
          </a:p>
          <a:p>
            <a:pPr algn="l">
              <a:lnSpc>
                <a:spcPts val="3771"/>
              </a:lnSpc>
            </a:pPr>
            <a:r>
              <a:rPr lang="en-US" sz="2299">
                <a:solidFill>
                  <a:srgbClr val="FFFFFF"/>
                </a:solidFill>
                <a:latin typeface="Public Sans Bold"/>
                <a:ea typeface="Public Sans Bold"/>
                <a:cs typeface="Public Sans Bold"/>
                <a:sym typeface="Public Sans Bold"/>
              </a:rPr>
              <a:t>V13: Gender (Male/Female)</a:t>
            </a:r>
          </a:p>
          <a:p>
            <a:pPr algn="l">
              <a:lnSpc>
                <a:spcPts val="3771"/>
              </a:lnSpc>
            </a:pPr>
            <a:r>
              <a:rPr lang="en-US" sz="2299">
                <a:solidFill>
                  <a:srgbClr val="FFFFFF"/>
                </a:solidFill>
                <a:latin typeface="Public Sans Bold"/>
                <a:ea typeface="Public Sans Bold"/>
                <a:cs typeface="Public Sans Bold"/>
                <a:sym typeface="Public Sans Bold"/>
              </a:rPr>
              <a:t>V14: Employment type </a:t>
            </a:r>
          </a:p>
          <a:p>
            <a:pPr algn="l">
              <a:lnSpc>
                <a:spcPts val="3771"/>
              </a:lnSpc>
            </a:pPr>
            <a:r>
              <a:rPr lang="en-US" sz="2299">
                <a:solidFill>
                  <a:srgbClr val="FFFFFF"/>
                </a:solidFill>
                <a:latin typeface="Public Sans Bold"/>
                <a:ea typeface="Public Sans Bold"/>
                <a:cs typeface="Public Sans Bold"/>
                <a:sym typeface="Public Sans Bold"/>
              </a:rPr>
              <a:t>V15: Resident type of customer</a:t>
            </a:r>
          </a:p>
          <a:p>
            <a:pPr algn="l">
              <a:lnSpc>
                <a:spcPts val="3771"/>
              </a:lnSpc>
            </a:pPr>
            <a:r>
              <a:rPr lang="en-US" sz="2299">
                <a:solidFill>
                  <a:srgbClr val="FFFFFF"/>
                </a:solidFill>
                <a:latin typeface="Public Sans Bold"/>
                <a:ea typeface="Public Sans Bold"/>
                <a:cs typeface="Public Sans Bold"/>
                <a:sym typeface="Public Sans Bold"/>
              </a:rPr>
              <a:t>V16: Date of birth</a:t>
            </a:r>
          </a:p>
          <a:p>
            <a:pPr algn="l">
              <a:lnSpc>
                <a:spcPts val="3771"/>
              </a:lnSpc>
            </a:pPr>
            <a:r>
              <a:rPr lang="en-US" sz="2299">
                <a:solidFill>
                  <a:srgbClr val="FFFFFF"/>
                </a:solidFill>
                <a:latin typeface="Public Sans Bold"/>
                <a:ea typeface="Public Sans Bold"/>
                <a:cs typeface="Public Sans Bold"/>
                <a:sym typeface="Public Sans Bold"/>
              </a:rPr>
              <a:t>V17: Age at which customer has taken the loan</a:t>
            </a:r>
          </a:p>
          <a:p>
            <a:pPr algn="l">
              <a:lnSpc>
                <a:spcPts val="3771"/>
              </a:lnSpc>
            </a:pPr>
            <a:r>
              <a:rPr lang="en-US" sz="2299">
                <a:solidFill>
                  <a:srgbClr val="FFFFFF"/>
                </a:solidFill>
                <a:latin typeface="Public Sans Bold"/>
                <a:ea typeface="Public Sans Bold"/>
                <a:cs typeface="Public Sans Bold"/>
                <a:sym typeface="Public Sans Bold"/>
              </a:rPr>
              <a:t>V18: Number of loans</a:t>
            </a:r>
          </a:p>
          <a:p>
            <a:pPr algn="l">
              <a:lnSpc>
                <a:spcPts val="3771"/>
              </a:lnSpc>
            </a:pPr>
            <a:r>
              <a:rPr lang="en-US" sz="2299">
                <a:solidFill>
                  <a:srgbClr val="FFFFFF"/>
                </a:solidFill>
                <a:latin typeface="Public Sans Bold"/>
                <a:ea typeface="Public Sans Bold"/>
                <a:cs typeface="Public Sans Bold"/>
                <a:sym typeface="Public Sans Bold"/>
              </a:rPr>
              <a:t>V19: Number of secured loans</a:t>
            </a:r>
          </a:p>
          <a:p>
            <a:pPr algn="l">
              <a:lnSpc>
                <a:spcPts val="3771"/>
              </a:lnSpc>
            </a:pPr>
            <a:r>
              <a:rPr lang="en-US" sz="2299">
                <a:solidFill>
                  <a:srgbClr val="FFFFFF"/>
                </a:solidFill>
                <a:latin typeface="Public Sans Bold"/>
                <a:ea typeface="Public Sans Bold"/>
                <a:cs typeface="Public Sans Bold"/>
                <a:sym typeface="Public Sans Bold"/>
              </a:rPr>
              <a:t>V20: Number of unsecured loans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3175" y="1677795"/>
            <a:ext cx="9232870" cy="7338389"/>
          </a:xfrm>
          <a:custGeom>
            <a:avLst/>
            <a:gdLst/>
            <a:ahLst/>
            <a:cxnLst/>
            <a:rect r="r" b="b" t="t" l="l"/>
            <a:pathLst>
              <a:path h="7338389" w="9232870">
                <a:moveTo>
                  <a:pt x="0" y="0"/>
                </a:moveTo>
                <a:lnTo>
                  <a:pt x="9232870" y="0"/>
                </a:lnTo>
                <a:lnTo>
                  <a:pt x="9232870" y="7338389"/>
                </a:lnTo>
                <a:lnTo>
                  <a:pt x="0" y="7338389"/>
                </a:lnTo>
                <a:lnTo>
                  <a:pt x="0" y="0"/>
                </a:lnTo>
                <a:close/>
              </a:path>
            </a:pathLst>
          </a:custGeom>
          <a:blipFill>
            <a:blip r:embed="rId2"/>
            <a:stretch>
              <a:fillRect l="0" t="0" r="0" b="0"/>
            </a:stretch>
          </a:blipFill>
        </p:spPr>
      </p:sp>
      <p:sp>
        <p:nvSpPr>
          <p:cNvPr name="TextBox 3" id="3"/>
          <p:cNvSpPr txBox="true"/>
          <p:nvPr/>
        </p:nvSpPr>
        <p:spPr>
          <a:xfrm rot="0">
            <a:off x="0" y="-9525"/>
            <a:ext cx="18053910" cy="1228725"/>
          </a:xfrm>
          <a:prstGeom prst="rect">
            <a:avLst/>
          </a:prstGeom>
        </p:spPr>
        <p:txBody>
          <a:bodyPr anchor="t" rtlCol="false" tIns="0" lIns="0" bIns="0" rIns="0">
            <a:spAutoFit/>
          </a:bodyPr>
          <a:lstStyle/>
          <a:p>
            <a:pPr algn="l" marL="0" indent="0" lvl="0">
              <a:lnSpc>
                <a:spcPts val="4800"/>
              </a:lnSpc>
              <a:spcBef>
                <a:spcPct val="0"/>
              </a:spcBef>
            </a:pPr>
            <a:r>
              <a:rPr lang="en-US" sz="4000">
                <a:solidFill>
                  <a:srgbClr val="000000"/>
                </a:solidFill>
                <a:latin typeface="Decalotype Bold"/>
                <a:ea typeface="Decalotype Bold"/>
                <a:cs typeface="Decalotype Bold"/>
                <a:sym typeface="Decalotype Bold"/>
              </a:rPr>
              <a:t>Create a count plot for the outcome class in seaborn using percentage instead of count for each bar</a:t>
            </a:r>
          </a:p>
        </p:txBody>
      </p:sp>
      <p:sp>
        <p:nvSpPr>
          <p:cNvPr name="TextBox 4" id="4"/>
          <p:cNvSpPr txBox="true"/>
          <p:nvPr/>
        </p:nvSpPr>
        <p:spPr>
          <a:xfrm rot="0">
            <a:off x="9656045" y="5143500"/>
            <a:ext cx="8631955" cy="1457325"/>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000000"/>
                </a:solidFill>
                <a:latin typeface="Open Sans"/>
                <a:ea typeface="Open Sans"/>
                <a:cs typeface="Open Sans"/>
                <a:sym typeface="Open Sans"/>
              </a:rPr>
              <a:t>1.Class 0 heavily dominates with a 99% prevalence (heavily skewed towards class 0) , leaving only 1% for class 1.</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1448195" cy="10287000"/>
          </a:xfrm>
          <a:custGeom>
            <a:avLst/>
            <a:gdLst/>
            <a:ahLst/>
            <a:cxnLst/>
            <a:rect r="r" b="b" t="t" l="l"/>
            <a:pathLst>
              <a:path h="10287000" w="11448195">
                <a:moveTo>
                  <a:pt x="0" y="0"/>
                </a:moveTo>
                <a:lnTo>
                  <a:pt x="11448195" y="0"/>
                </a:lnTo>
                <a:lnTo>
                  <a:pt x="11448195"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1448195" y="1019175"/>
            <a:ext cx="6347008" cy="1228725"/>
          </a:xfrm>
          <a:prstGeom prst="rect">
            <a:avLst/>
          </a:prstGeom>
        </p:spPr>
        <p:txBody>
          <a:bodyPr anchor="t" rtlCol="false" tIns="0" lIns="0" bIns="0" rIns="0">
            <a:spAutoFit/>
          </a:bodyPr>
          <a:lstStyle/>
          <a:p>
            <a:pPr algn="l" marL="0" indent="0" lvl="0">
              <a:lnSpc>
                <a:spcPts val="4800"/>
              </a:lnSpc>
              <a:spcBef>
                <a:spcPct val="0"/>
              </a:spcBef>
            </a:pPr>
            <a:r>
              <a:rPr lang="en-US" sz="4000">
                <a:solidFill>
                  <a:srgbClr val="000000"/>
                </a:solidFill>
                <a:latin typeface="Decalotype Bold"/>
                <a:ea typeface="Decalotype Bold"/>
                <a:cs typeface="Decalotype Bold"/>
                <a:sym typeface="Decalotype Bold"/>
              </a:rPr>
              <a:t>Plot a heatmap for correlation matrix for the given dataset.</a:t>
            </a:r>
          </a:p>
        </p:txBody>
      </p:sp>
      <p:sp>
        <p:nvSpPr>
          <p:cNvPr name="TextBox 4" id="4"/>
          <p:cNvSpPr txBox="true"/>
          <p:nvPr/>
        </p:nvSpPr>
        <p:spPr>
          <a:xfrm rot="0">
            <a:off x="11448195" y="4226758"/>
            <a:ext cx="6839805" cy="1457325"/>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000000"/>
                </a:solidFill>
                <a:latin typeface="Open Sans"/>
                <a:ea typeface="Open Sans"/>
                <a:cs typeface="Open Sans"/>
                <a:sym typeface="Open Sans"/>
              </a:rPr>
              <a:t>No columns show high positive or negative correlation; some have moderate correlation.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7339" y="3657886"/>
            <a:ext cx="8908966" cy="6368029"/>
          </a:xfrm>
          <a:custGeom>
            <a:avLst/>
            <a:gdLst/>
            <a:ahLst/>
            <a:cxnLst/>
            <a:rect r="r" b="b" t="t" l="l"/>
            <a:pathLst>
              <a:path h="6368029" w="8908966">
                <a:moveTo>
                  <a:pt x="0" y="0"/>
                </a:moveTo>
                <a:lnTo>
                  <a:pt x="8908966" y="0"/>
                </a:lnTo>
                <a:lnTo>
                  <a:pt x="8908966" y="6368029"/>
                </a:lnTo>
                <a:lnTo>
                  <a:pt x="0" y="6368029"/>
                </a:lnTo>
                <a:lnTo>
                  <a:pt x="0" y="0"/>
                </a:lnTo>
                <a:close/>
              </a:path>
            </a:pathLst>
          </a:custGeom>
          <a:blipFill>
            <a:blip r:embed="rId2"/>
            <a:stretch>
              <a:fillRect l="0" t="0" r="0" b="0"/>
            </a:stretch>
          </a:blipFill>
        </p:spPr>
      </p:sp>
      <p:sp>
        <p:nvSpPr>
          <p:cNvPr name="TextBox 3" id="3"/>
          <p:cNvSpPr txBox="true"/>
          <p:nvPr/>
        </p:nvSpPr>
        <p:spPr>
          <a:xfrm rot="0">
            <a:off x="457339" y="224776"/>
            <a:ext cx="17188524" cy="1228725"/>
          </a:xfrm>
          <a:prstGeom prst="rect">
            <a:avLst/>
          </a:prstGeom>
        </p:spPr>
        <p:txBody>
          <a:bodyPr anchor="t" rtlCol="false" tIns="0" lIns="0" bIns="0" rIns="0">
            <a:spAutoFit/>
          </a:bodyPr>
          <a:lstStyle/>
          <a:p>
            <a:pPr algn="l" marL="0" indent="0" lvl="0">
              <a:lnSpc>
                <a:spcPts val="4800"/>
              </a:lnSpc>
              <a:spcBef>
                <a:spcPct val="0"/>
              </a:spcBef>
            </a:pPr>
            <a:r>
              <a:rPr lang="en-US" sz="4000">
                <a:solidFill>
                  <a:srgbClr val="000000"/>
                </a:solidFill>
                <a:latin typeface="Decalotype Bold"/>
                <a:ea typeface="Decalotype Bold"/>
                <a:cs typeface="Decalotype Bold"/>
                <a:sym typeface="Decalotype Bold"/>
              </a:rPr>
              <a:t>With the help of hypothesis testing check whether fraudulent transactions of higher value than normal transactions</a:t>
            </a:r>
          </a:p>
        </p:txBody>
      </p:sp>
      <p:sp>
        <p:nvSpPr>
          <p:cNvPr name="TextBox 4" id="4"/>
          <p:cNvSpPr txBox="true"/>
          <p:nvPr/>
        </p:nvSpPr>
        <p:spPr>
          <a:xfrm rot="0">
            <a:off x="457339" y="1453501"/>
            <a:ext cx="17387157" cy="1943100"/>
          </a:xfrm>
          <a:prstGeom prst="rect">
            <a:avLst/>
          </a:prstGeom>
        </p:spPr>
        <p:txBody>
          <a:bodyPr anchor="t" rtlCol="false" tIns="0" lIns="0" bIns="0" rIns="0">
            <a:spAutoFit/>
          </a:bodyPr>
          <a:lstStyle/>
          <a:p>
            <a:pPr algn="l">
              <a:lnSpc>
                <a:spcPts val="3840"/>
              </a:lnSpc>
            </a:pPr>
            <a:r>
              <a:rPr lang="en-US" sz="3200">
                <a:solidFill>
                  <a:srgbClr val="000000"/>
                </a:solidFill>
                <a:latin typeface="Open Sans"/>
                <a:ea typeface="Open Sans"/>
                <a:cs typeface="Open Sans"/>
                <a:sym typeface="Open Sans"/>
              </a:rPr>
              <a:t>Null Hypothesis (H0): There is no difference in mean transaction amounts between fraudulent and non-fraudulent transactions.</a:t>
            </a:r>
          </a:p>
          <a:p>
            <a:pPr algn="l" marL="0" indent="0" lvl="0">
              <a:lnSpc>
                <a:spcPts val="3840"/>
              </a:lnSpc>
              <a:spcBef>
                <a:spcPct val="0"/>
              </a:spcBef>
            </a:pPr>
            <a:r>
              <a:rPr lang="en-US" sz="3200">
                <a:solidFill>
                  <a:srgbClr val="000000"/>
                </a:solidFill>
                <a:latin typeface="Open Sans"/>
                <a:ea typeface="Open Sans"/>
                <a:cs typeface="Open Sans"/>
                <a:sym typeface="Open Sans"/>
              </a:rPr>
              <a:t>Alternative Hypothesis (H1): Fraudulent transactions have a higher mean transaction amount than non-fraudulent transactions.</a:t>
            </a:r>
          </a:p>
        </p:txBody>
      </p:sp>
      <p:sp>
        <p:nvSpPr>
          <p:cNvPr name="TextBox 5" id="5"/>
          <p:cNvSpPr txBox="true"/>
          <p:nvPr/>
        </p:nvSpPr>
        <p:spPr>
          <a:xfrm rot="0">
            <a:off x="9366305" y="5870351"/>
            <a:ext cx="8478190" cy="1943100"/>
          </a:xfrm>
          <a:prstGeom prst="rect">
            <a:avLst/>
          </a:prstGeom>
        </p:spPr>
        <p:txBody>
          <a:bodyPr anchor="t" rtlCol="false" tIns="0" lIns="0" bIns="0" rIns="0">
            <a:spAutoFit/>
          </a:bodyPr>
          <a:lstStyle/>
          <a:p>
            <a:pPr algn="l">
              <a:lnSpc>
                <a:spcPts val="3840"/>
              </a:lnSpc>
            </a:pPr>
            <a:r>
              <a:rPr lang="en-US" sz="3200">
                <a:solidFill>
                  <a:srgbClr val="000000"/>
                </a:solidFill>
                <a:latin typeface="Open Sans"/>
                <a:ea typeface="Open Sans"/>
                <a:cs typeface="Open Sans"/>
                <a:sym typeface="Open Sans"/>
              </a:rPr>
              <a:t>P_value for whitney : 0.9999</a:t>
            </a:r>
          </a:p>
          <a:p>
            <a:pPr algn="l">
              <a:lnSpc>
                <a:spcPts val="3840"/>
              </a:lnSpc>
            </a:pPr>
          </a:p>
          <a:p>
            <a:pPr algn="l" marL="0" indent="0" lvl="0">
              <a:lnSpc>
                <a:spcPts val="3840"/>
              </a:lnSpc>
              <a:spcBef>
                <a:spcPct val="0"/>
              </a:spcBef>
            </a:pPr>
            <a:r>
              <a:rPr lang="en-US" sz="3200">
                <a:solidFill>
                  <a:srgbClr val="000000"/>
                </a:solidFill>
                <a:latin typeface="Open Sans"/>
                <a:ea typeface="Open Sans"/>
                <a:cs typeface="Open Sans"/>
                <a:sym typeface="Open Sans"/>
              </a:rPr>
              <a:t>Failed to Reject Null Hypothesis : There is no Higher values in fraudulent transactions.</a:t>
            </a:r>
          </a:p>
        </p:txBody>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57339" y="752475"/>
            <a:ext cx="1718852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Decalotype Bold"/>
                <a:ea typeface="Decalotype Bold"/>
                <a:cs typeface="Decalotype Bold"/>
                <a:sym typeface="Decalotype Bold"/>
              </a:rPr>
              <a:t>Split the dataset randomly into train and test datasets. Use a train -testratio of 70:30 ratio.</a:t>
            </a:r>
          </a:p>
        </p:txBody>
      </p:sp>
      <p:sp>
        <p:nvSpPr>
          <p:cNvPr name="TextBox 3" id="3"/>
          <p:cNvSpPr txBox="true"/>
          <p:nvPr/>
        </p:nvSpPr>
        <p:spPr>
          <a:xfrm rot="0">
            <a:off x="457339" y="1570103"/>
            <a:ext cx="16801961" cy="876300"/>
          </a:xfrm>
          <a:prstGeom prst="rect">
            <a:avLst/>
          </a:prstGeom>
        </p:spPr>
        <p:txBody>
          <a:bodyPr anchor="t" rtlCol="false" tIns="0" lIns="0" bIns="0" rIns="0">
            <a:spAutoFit/>
          </a:bodyPr>
          <a:lstStyle/>
          <a:p>
            <a:pPr algn="l" marL="0" indent="0" lvl="0">
              <a:lnSpc>
                <a:spcPts val="3480"/>
              </a:lnSpc>
              <a:spcBef>
                <a:spcPct val="0"/>
              </a:spcBef>
            </a:pPr>
            <a:r>
              <a:rPr lang="en-US" sz="2900">
                <a:solidFill>
                  <a:srgbClr val="000000"/>
                </a:solidFill>
                <a:latin typeface="Open Sans"/>
                <a:ea typeface="Open Sans"/>
                <a:cs typeface="Open Sans"/>
                <a:sym typeface="Open Sans"/>
              </a:rPr>
              <a:t>The dataset was randomly split into training and testing sets with a ratio of 70:30, resulting in respective shapes of (139554, 30) and (59810, 30) for the training and testing sets.</a:t>
            </a:r>
          </a:p>
        </p:txBody>
      </p:sp>
      <p:sp>
        <p:nvSpPr>
          <p:cNvPr name="TextBox 4" id="4"/>
          <p:cNvSpPr txBox="true"/>
          <p:nvPr/>
        </p:nvSpPr>
        <p:spPr>
          <a:xfrm rot="0">
            <a:off x="457339" y="3093063"/>
            <a:ext cx="17188524" cy="21431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Decalotype Bold"/>
                <a:ea typeface="Decalotype Bold"/>
                <a:cs typeface="Decalotype Bold"/>
                <a:sym typeface="Decalotype Bold"/>
              </a:rPr>
              <a:t>What is the shape and size of the dataset? </a:t>
            </a:r>
            <a:r>
              <a:rPr lang="en-US" sz="3500">
                <a:solidFill>
                  <a:srgbClr val="000000"/>
                </a:solidFill>
                <a:latin typeface="Decalotype Bold"/>
                <a:ea typeface="Decalotype Bold"/>
                <a:cs typeface="Decalotype Bold"/>
                <a:sym typeface="Decalotype Bold"/>
              </a:rPr>
              <a:t>Which columns are highly skewed? Which columns are highly Kurtosis driven? Which columns have Wrong data type? What columns seem to have outliers based on min, max and percentile values, IQR range along with the standard deviation and mean absolute deviation</a:t>
            </a:r>
          </a:p>
        </p:txBody>
      </p:sp>
      <p:sp>
        <p:nvSpPr>
          <p:cNvPr name="TextBox 5" id="5"/>
          <p:cNvSpPr txBox="true"/>
          <p:nvPr/>
        </p:nvSpPr>
        <p:spPr>
          <a:xfrm rot="0">
            <a:off x="457339" y="5512413"/>
            <a:ext cx="16801961" cy="3505200"/>
          </a:xfrm>
          <a:prstGeom prst="rect">
            <a:avLst/>
          </a:prstGeom>
        </p:spPr>
        <p:txBody>
          <a:bodyPr anchor="t" rtlCol="false" tIns="0" lIns="0" bIns="0" rIns="0">
            <a:spAutoFit/>
          </a:bodyPr>
          <a:lstStyle/>
          <a:p>
            <a:pPr algn="l">
              <a:lnSpc>
                <a:spcPts val="3480"/>
              </a:lnSpc>
            </a:pPr>
            <a:r>
              <a:rPr lang="en-US" sz="2900">
                <a:solidFill>
                  <a:srgbClr val="000000"/>
                </a:solidFill>
                <a:latin typeface="Open Sans"/>
                <a:ea typeface="Open Sans"/>
                <a:cs typeface="Open Sans"/>
                <a:sym typeface="Open Sans"/>
              </a:rPr>
              <a:t>1. The dataset has a shape of (284,807, 31).</a:t>
            </a:r>
          </a:p>
          <a:p>
            <a:pPr algn="l">
              <a:lnSpc>
                <a:spcPts val="3480"/>
              </a:lnSpc>
            </a:pPr>
            <a:r>
              <a:rPr lang="en-US" sz="2900">
                <a:solidFill>
                  <a:srgbClr val="000000"/>
                </a:solidFill>
                <a:latin typeface="Open Sans"/>
                <a:ea typeface="Open Sans"/>
                <a:cs typeface="Open Sans"/>
                <a:sym typeface="Open Sans"/>
              </a:rPr>
              <a:t>2. The dataset size is 8,829,017.</a:t>
            </a:r>
          </a:p>
          <a:p>
            <a:pPr algn="l">
              <a:lnSpc>
                <a:spcPts val="3480"/>
              </a:lnSpc>
            </a:pPr>
            <a:r>
              <a:rPr lang="en-US" sz="2900">
                <a:solidFill>
                  <a:srgbClr val="000000"/>
                </a:solidFill>
                <a:latin typeface="Open Sans"/>
                <a:ea typeface="Open Sans"/>
                <a:cs typeface="Open Sans"/>
                <a:sym typeface="Open Sans"/>
              </a:rPr>
              <a:t>3. The columns that exhibit high skewness are Amount, V28, V21, V7, V6, V10, V16, V27, V14, V20, V3, V12, V5, V1, V17, V2, V23, and V8.</a:t>
            </a:r>
          </a:p>
          <a:p>
            <a:pPr algn="l">
              <a:lnSpc>
                <a:spcPts val="3480"/>
              </a:lnSpc>
            </a:pPr>
            <a:r>
              <a:rPr lang="en-US" sz="2900">
                <a:solidFill>
                  <a:srgbClr val="000000"/>
                </a:solidFill>
                <a:latin typeface="Open Sans"/>
                <a:ea typeface="Open Sans"/>
                <a:cs typeface="Open Sans"/>
                <a:sym typeface="Open Sans"/>
              </a:rPr>
              <a:t>4. The columns that exhibit high kurtosis are V28, Amount, V23, V7, V20, V27, V8, V21, V5, V2, V17, V6, V1, V10, V3, V14, V12, V16, V25, and V9.</a:t>
            </a:r>
          </a:p>
          <a:p>
            <a:pPr algn="l">
              <a:lnSpc>
                <a:spcPts val="3480"/>
              </a:lnSpc>
            </a:pPr>
            <a:r>
              <a:rPr lang="en-US" sz="2900">
                <a:solidFill>
                  <a:srgbClr val="000000"/>
                </a:solidFill>
                <a:latin typeface="Open Sans"/>
                <a:ea typeface="Open Sans"/>
                <a:cs typeface="Open Sans"/>
                <a:sym typeface="Open Sans"/>
              </a:rPr>
              <a:t>5. The Time column should be in the time data type and class should be in object. </a:t>
            </a:r>
          </a:p>
          <a:p>
            <a:pPr algn="l" marL="0" indent="0" lvl="0">
              <a:lnSpc>
                <a:spcPts val="3480"/>
              </a:lnSpc>
              <a:spcBef>
                <a:spcPct val="0"/>
              </a:spcBef>
            </a:pPr>
            <a:r>
              <a:rPr lang="en-US" sz="2900">
                <a:solidFill>
                  <a:srgbClr val="000000"/>
                </a:solidFill>
                <a:latin typeface="Open Sans"/>
                <a:ea typeface="Open Sans"/>
                <a:cs typeface="Open Sans"/>
                <a:sym typeface="Open Sans"/>
              </a:rPr>
              <a:t>6. Almost all columns from V1-V28, Amount and Time has outliers except class column.</a:t>
            </a:r>
          </a:p>
        </p:txBody>
      </p:sp>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49738" y="557179"/>
            <a:ext cx="17188524" cy="2447925"/>
          </a:xfrm>
          <a:prstGeom prst="rect">
            <a:avLst/>
          </a:prstGeom>
        </p:spPr>
        <p:txBody>
          <a:bodyPr anchor="t" rtlCol="false" tIns="0" lIns="0" bIns="0" rIns="0">
            <a:spAutoFit/>
          </a:bodyPr>
          <a:lstStyle/>
          <a:p>
            <a:pPr algn="l" marL="0" indent="0" lvl="0">
              <a:lnSpc>
                <a:spcPts val="4800"/>
              </a:lnSpc>
              <a:spcBef>
                <a:spcPct val="0"/>
              </a:spcBef>
            </a:pPr>
            <a:r>
              <a:rPr lang="en-US" sz="4000">
                <a:solidFill>
                  <a:srgbClr val="000000"/>
                </a:solidFill>
                <a:latin typeface="Decalotype Bold"/>
                <a:ea typeface="Decalotype Bold"/>
                <a:cs typeface="Decalotype Bold"/>
                <a:sym typeface="Decalotype Bold"/>
              </a:rPr>
              <a:t>What columns have missing values, What columns have high amount of zero and make sure that these zeroes are supposed to be there, What columns have high variance and standard deviation, Comment on the distribution of the continuous values, Do you see any alarming trends in the extreme values</a:t>
            </a:r>
          </a:p>
        </p:txBody>
      </p:sp>
      <p:sp>
        <p:nvSpPr>
          <p:cNvPr name="TextBox 3" id="3"/>
          <p:cNvSpPr txBox="true"/>
          <p:nvPr/>
        </p:nvSpPr>
        <p:spPr>
          <a:xfrm rot="0">
            <a:off x="457339" y="3260824"/>
            <a:ext cx="16801961" cy="6315075"/>
          </a:xfrm>
          <a:prstGeom prst="rect">
            <a:avLst/>
          </a:prstGeom>
        </p:spPr>
        <p:txBody>
          <a:bodyPr anchor="t" rtlCol="false" tIns="0" lIns="0" bIns="0" rIns="0">
            <a:spAutoFit/>
          </a:bodyPr>
          <a:lstStyle/>
          <a:p>
            <a:pPr algn="l">
              <a:lnSpc>
                <a:spcPts val="3840"/>
              </a:lnSpc>
            </a:pPr>
            <a:r>
              <a:rPr lang="en-US" sz="3200">
                <a:solidFill>
                  <a:srgbClr val="000000"/>
                </a:solidFill>
                <a:latin typeface="Open Sans"/>
                <a:ea typeface="Open Sans"/>
                <a:cs typeface="Open Sans"/>
                <a:sym typeface="Open Sans"/>
              </a:rPr>
              <a:t>1. No missing values in any column.</a:t>
            </a:r>
          </a:p>
          <a:p>
            <a:pPr algn="l">
              <a:lnSpc>
                <a:spcPts val="3840"/>
              </a:lnSpc>
            </a:pPr>
          </a:p>
          <a:p>
            <a:pPr algn="l">
              <a:lnSpc>
                <a:spcPts val="3840"/>
              </a:lnSpc>
            </a:pPr>
            <a:r>
              <a:rPr lang="en-US" sz="3200">
                <a:solidFill>
                  <a:srgbClr val="000000"/>
                </a:solidFill>
                <a:latin typeface="Open Sans"/>
                <a:ea typeface="Open Sans"/>
                <a:cs typeface="Open Sans"/>
                <a:sym typeface="Open Sans"/>
              </a:rPr>
              <a:t>2. The "Class" column contains a high number of zeros.</a:t>
            </a:r>
          </a:p>
          <a:p>
            <a:pPr algn="l">
              <a:lnSpc>
                <a:spcPts val="3840"/>
              </a:lnSpc>
            </a:pPr>
          </a:p>
          <a:p>
            <a:pPr algn="l">
              <a:lnSpc>
                <a:spcPts val="3840"/>
              </a:lnSpc>
            </a:pPr>
            <a:r>
              <a:rPr lang="en-US" sz="3200">
                <a:solidFill>
                  <a:srgbClr val="000000"/>
                </a:solidFill>
                <a:latin typeface="Open Sans"/>
                <a:ea typeface="Open Sans"/>
                <a:cs typeface="Open Sans"/>
                <a:sym typeface="Open Sans"/>
              </a:rPr>
              <a:t>3. Columns with high variance and standard deviation include "Time," "Amount," "V1" to "V22," and "V23."</a:t>
            </a:r>
          </a:p>
          <a:p>
            <a:pPr algn="l">
              <a:lnSpc>
                <a:spcPts val="3840"/>
              </a:lnSpc>
            </a:pPr>
          </a:p>
          <a:p>
            <a:pPr algn="l">
              <a:lnSpc>
                <a:spcPts val="3840"/>
              </a:lnSpc>
            </a:pPr>
            <a:r>
              <a:rPr lang="en-US" sz="3200">
                <a:solidFill>
                  <a:srgbClr val="000000"/>
                </a:solidFill>
                <a:latin typeface="Open Sans"/>
                <a:ea typeface="Open Sans"/>
                <a:cs typeface="Open Sans"/>
                <a:sym typeface="Open Sans"/>
              </a:rPr>
              <a:t>4. Values in columns "V1" to "V28" show varying distributions, with some centered around zero, others having wide spreads, and many showing skewness and outliers.</a:t>
            </a:r>
          </a:p>
          <a:p>
            <a:pPr algn="l">
              <a:lnSpc>
                <a:spcPts val="3840"/>
              </a:lnSpc>
            </a:pPr>
          </a:p>
          <a:p>
            <a:pPr algn="l" marL="0" indent="0" lvl="0">
              <a:lnSpc>
                <a:spcPts val="3840"/>
              </a:lnSpc>
              <a:spcBef>
                <a:spcPct val="0"/>
              </a:spcBef>
            </a:pPr>
            <a:r>
              <a:rPr lang="en-US" sz="3200">
                <a:solidFill>
                  <a:srgbClr val="000000"/>
                </a:solidFill>
                <a:latin typeface="Open Sans"/>
                <a:ea typeface="Open Sans"/>
                <a:cs typeface="Open Sans"/>
                <a:sym typeface="Open Sans"/>
              </a:rPr>
              <a:t>5. Some extreme values are concerning, especially in columns "V1," "V2," "V5," "V6," "V7," "V8," "V20," "V21," "V23," "V27," and "V28," which exhibit wide ranges between their minimum and maximum values.</a:t>
            </a:r>
          </a:p>
        </p:txBody>
      </p:sp>
    </p:spTree>
  </p:cSld>
  <p:clrMapOvr>
    <a:masterClrMapping/>
  </p:clrMapOvr>
</p:sld>
</file>

<file path=ppt/slides/slide3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49738" y="381222"/>
            <a:ext cx="17188524" cy="3057525"/>
          </a:xfrm>
          <a:prstGeom prst="rect">
            <a:avLst/>
          </a:prstGeom>
        </p:spPr>
        <p:txBody>
          <a:bodyPr anchor="t" rtlCol="false" tIns="0" lIns="0" bIns="0" rIns="0">
            <a:spAutoFit/>
          </a:bodyPr>
          <a:lstStyle/>
          <a:p>
            <a:pPr algn="l" marL="0" indent="0" lvl="0">
              <a:lnSpc>
                <a:spcPts val="4800"/>
              </a:lnSpc>
              <a:spcBef>
                <a:spcPct val="0"/>
              </a:spcBef>
            </a:pPr>
            <a:r>
              <a:rPr lang="en-US" sz="4000">
                <a:solidFill>
                  <a:srgbClr val="000000"/>
                </a:solidFill>
                <a:latin typeface="Decalotype Bold"/>
                <a:ea typeface="Decalotype Bold"/>
                <a:cs typeface="Decalotype Bold"/>
                <a:sym typeface="Decalotype Bold"/>
              </a:rPr>
              <a:t>How many Boolean columns are there in the data set and out of those how many are imbalanced, Check for duplicate records across all columns, Is there any imbalance in the categorical columns, Are those categories in sync with the domain categories, Check if all the categories are unique and they represent distinct information Based on the above questions and your observations</a:t>
            </a:r>
          </a:p>
        </p:txBody>
      </p:sp>
      <p:sp>
        <p:nvSpPr>
          <p:cNvPr name="TextBox 3" id="3"/>
          <p:cNvSpPr txBox="true"/>
          <p:nvPr/>
        </p:nvSpPr>
        <p:spPr>
          <a:xfrm rot="0">
            <a:off x="457339" y="3938419"/>
            <a:ext cx="16801961" cy="4857750"/>
          </a:xfrm>
          <a:prstGeom prst="rect">
            <a:avLst/>
          </a:prstGeom>
        </p:spPr>
        <p:txBody>
          <a:bodyPr anchor="t" rtlCol="false" tIns="0" lIns="0" bIns="0" rIns="0">
            <a:spAutoFit/>
          </a:bodyPr>
          <a:lstStyle/>
          <a:p>
            <a:pPr algn="l">
              <a:lnSpc>
                <a:spcPts val="3840"/>
              </a:lnSpc>
            </a:pPr>
            <a:r>
              <a:rPr lang="en-US" sz="3200">
                <a:solidFill>
                  <a:srgbClr val="000000"/>
                </a:solidFill>
                <a:latin typeface="Open Sans"/>
                <a:ea typeface="Open Sans"/>
                <a:cs typeface="Open Sans"/>
                <a:sym typeface="Open Sans"/>
              </a:rPr>
              <a:t>1.The dataset has no boolean columns, indicating absence of binary data.</a:t>
            </a:r>
          </a:p>
          <a:p>
            <a:pPr algn="l">
              <a:lnSpc>
                <a:spcPts val="3840"/>
              </a:lnSpc>
            </a:pPr>
            <a:r>
              <a:rPr lang="en-US" sz="3200">
                <a:solidFill>
                  <a:srgbClr val="000000"/>
                </a:solidFill>
                <a:latin typeface="Open Sans"/>
                <a:ea typeface="Open Sans"/>
                <a:cs typeface="Open Sans"/>
                <a:sym typeface="Open Sans"/>
              </a:rPr>
              <a:t> </a:t>
            </a:r>
          </a:p>
          <a:p>
            <a:pPr algn="l">
              <a:lnSpc>
                <a:spcPts val="3840"/>
              </a:lnSpc>
            </a:pPr>
            <a:r>
              <a:rPr lang="en-US" sz="3200">
                <a:solidFill>
                  <a:srgbClr val="000000"/>
                </a:solidFill>
                <a:latin typeface="Open Sans"/>
                <a:ea typeface="Open Sans"/>
                <a:cs typeface="Open Sans"/>
                <a:sym typeface="Open Sans"/>
              </a:rPr>
              <a:t>2.</a:t>
            </a:r>
            <a:r>
              <a:rPr lang="en-US" sz="3200">
                <a:solidFill>
                  <a:srgbClr val="000000"/>
                </a:solidFill>
                <a:latin typeface="Open Sans"/>
                <a:ea typeface="Open Sans"/>
                <a:cs typeface="Open Sans"/>
                <a:sym typeface="Open Sans"/>
              </a:rPr>
              <a:t>There are no imbalanced boolean columns or categorical columns, suggesting a fairly even distribution across these features.</a:t>
            </a:r>
          </a:p>
          <a:p>
            <a:pPr algn="l">
              <a:lnSpc>
                <a:spcPts val="3840"/>
              </a:lnSpc>
            </a:pPr>
            <a:r>
              <a:rPr lang="en-US" sz="3200">
                <a:solidFill>
                  <a:srgbClr val="000000"/>
                </a:solidFill>
                <a:latin typeface="Open Sans"/>
                <a:ea typeface="Open Sans"/>
                <a:cs typeface="Open Sans"/>
                <a:sym typeface="Open Sans"/>
              </a:rPr>
              <a:t> </a:t>
            </a:r>
          </a:p>
          <a:p>
            <a:pPr algn="l">
              <a:lnSpc>
                <a:spcPts val="3840"/>
              </a:lnSpc>
            </a:pPr>
            <a:r>
              <a:rPr lang="en-US" sz="3200">
                <a:solidFill>
                  <a:srgbClr val="000000"/>
                </a:solidFill>
                <a:latin typeface="Open Sans"/>
                <a:ea typeface="Open Sans"/>
                <a:cs typeface="Open Sans"/>
                <a:sym typeface="Open Sans"/>
              </a:rPr>
              <a:t>3.</a:t>
            </a:r>
            <a:r>
              <a:rPr lang="en-US" sz="3200">
                <a:solidFill>
                  <a:srgbClr val="000000"/>
                </a:solidFill>
                <a:latin typeface="Open Sans"/>
                <a:ea typeface="Open Sans"/>
                <a:cs typeface="Open Sans"/>
                <a:sym typeface="Open Sans"/>
              </a:rPr>
              <a:t>However, the presence of 1081 duplicate records requires attention and potential cleaning to ensure data integrity.</a:t>
            </a:r>
          </a:p>
          <a:p>
            <a:pPr algn="l">
              <a:lnSpc>
                <a:spcPts val="3840"/>
              </a:lnSpc>
            </a:pPr>
          </a:p>
          <a:p>
            <a:pPr algn="l">
              <a:lnSpc>
                <a:spcPts val="3840"/>
              </a:lnSpc>
            </a:pPr>
            <a:r>
              <a:rPr lang="en-US" sz="3200">
                <a:solidFill>
                  <a:srgbClr val="000000"/>
                </a:solidFill>
                <a:latin typeface="Open Sans"/>
                <a:ea typeface="Open Sans"/>
                <a:cs typeface="Open Sans"/>
                <a:sym typeface="Open Sans"/>
              </a:rPr>
              <a:t>4.There is imbalance between 0 and 1 in target column (0 = 284315 and  1 = 492)</a:t>
            </a:r>
          </a:p>
          <a:p>
            <a:pPr algn="l" marL="0" indent="0" lvl="0">
              <a:lnSpc>
                <a:spcPts val="3840"/>
              </a:lnSpc>
              <a:spcBef>
                <a:spcPct val="0"/>
              </a:spcBef>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453740"/>
            <a:chOff x="0" y="0"/>
            <a:chExt cx="4816593" cy="646252"/>
          </a:xfrm>
        </p:grpSpPr>
        <p:sp>
          <p:nvSpPr>
            <p:cNvPr name="Freeform 3" id="3"/>
            <p:cNvSpPr/>
            <p:nvPr/>
          </p:nvSpPr>
          <p:spPr>
            <a:xfrm flipH="false" flipV="false" rot="0">
              <a:off x="0" y="0"/>
              <a:ext cx="4816592" cy="646252"/>
            </a:xfrm>
            <a:custGeom>
              <a:avLst/>
              <a:gdLst/>
              <a:ahLst/>
              <a:cxnLst/>
              <a:rect r="r" b="b" t="t" l="l"/>
              <a:pathLst>
                <a:path h="646252" w="4816592">
                  <a:moveTo>
                    <a:pt x="0" y="0"/>
                  </a:moveTo>
                  <a:lnTo>
                    <a:pt x="4816592" y="0"/>
                  </a:lnTo>
                  <a:lnTo>
                    <a:pt x="4816592" y="646252"/>
                  </a:lnTo>
                  <a:lnTo>
                    <a:pt x="0" y="646252"/>
                  </a:lnTo>
                  <a:close/>
                </a:path>
              </a:pathLst>
            </a:custGeom>
            <a:solidFill>
              <a:srgbClr val="000000"/>
            </a:solidFill>
          </p:spPr>
        </p:sp>
        <p:sp>
          <p:nvSpPr>
            <p:cNvPr name="TextBox 4" id="4"/>
            <p:cNvSpPr txBox="true"/>
            <p:nvPr/>
          </p:nvSpPr>
          <p:spPr>
            <a:xfrm>
              <a:off x="0" y="-38100"/>
              <a:ext cx="4816593" cy="684352"/>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0" y="0"/>
            <a:ext cx="18288000" cy="2440368"/>
          </a:xfrm>
          <a:custGeom>
            <a:avLst/>
            <a:gdLst/>
            <a:ahLst/>
            <a:cxnLst/>
            <a:rect r="r" b="b" t="t" l="l"/>
            <a:pathLst>
              <a:path h="2440368" w="18288000">
                <a:moveTo>
                  <a:pt x="0" y="0"/>
                </a:moveTo>
                <a:lnTo>
                  <a:pt x="18288000" y="0"/>
                </a:lnTo>
                <a:lnTo>
                  <a:pt x="18288000" y="2440368"/>
                </a:lnTo>
                <a:lnTo>
                  <a:pt x="0" y="2440368"/>
                </a:lnTo>
                <a:lnTo>
                  <a:pt x="0" y="0"/>
                </a:lnTo>
                <a:close/>
              </a:path>
            </a:pathLst>
          </a:custGeom>
          <a:blipFill>
            <a:blip r:embed="rId2">
              <a:alphaModFix amt="70000"/>
            </a:blip>
            <a:stretch>
              <a:fillRect l="0" t="-281872" r="0" b="-180173"/>
            </a:stretch>
          </a:blipFill>
        </p:spPr>
      </p:sp>
      <p:sp>
        <p:nvSpPr>
          <p:cNvPr name="TextBox 6" id="6"/>
          <p:cNvSpPr txBox="true"/>
          <p:nvPr/>
        </p:nvSpPr>
        <p:spPr>
          <a:xfrm rot="0">
            <a:off x="1981200" y="745857"/>
            <a:ext cx="14325600" cy="952500"/>
          </a:xfrm>
          <a:prstGeom prst="rect">
            <a:avLst/>
          </a:prstGeom>
        </p:spPr>
        <p:txBody>
          <a:bodyPr anchor="t" rtlCol="false" tIns="0" lIns="0" bIns="0" rIns="0">
            <a:spAutoFit/>
          </a:bodyPr>
          <a:lstStyle/>
          <a:p>
            <a:pPr algn="ctr" marL="0" indent="0" lvl="0">
              <a:lnSpc>
                <a:spcPts val="7440"/>
              </a:lnSpc>
              <a:spcBef>
                <a:spcPct val="0"/>
              </a:spcBef>
            </a:pPr>
            <a:r>
              <a:rPr lang="en-US" sz="6200">
                <a:solidFill>
                  <a:srgbClr val="FFFFFF"/>
                </a:solidFill>
                <a:latin typeface="Decalotype Bold"/>
                <a:ea typeface="Decalotype Bold"/>
                <a:cs typeface="Decalotype Bold"/>
                <a:sym typeface="Decalotype Bold"/>
              </a:rPr>
              <a:t>What could have been done better</a:t>
            </a:r>
          </a:p>
        </p:txBody>
      </p:sp>
      <p:sp>
        <p:nvSpPr>
          <p:cNvPr name="TextBox 7" id="7"/>
          <p:cNvSpPr txBox="true"/>
          <p:nvPr/>
        </p:nvSpPr>
        <p:spPr>
          <a:xfrm rot="0">
            <a:off x="643703" y="2756201"/>
            <a:ext cx="17000594" cy="7184391"/>
          </a:xfrm>
          <a:prstGeom prst="rect">
            <a:avLst/>
          </a:prstGeom>
        </p:spPr>
        <p:txBody>
          <a:bodyPr anchor="t" rtlCol="false" tIns="0" lIns="0" bIns="0" rIns="0">
            <a:spAutoFit/>
          </a:bodyPr>
          <a:lstStyle/>
          <a:p>
            <a:pPr algn="l">
              <a:lnSpc>
                <a:spcPts val="4059"/>
              </a:lnSpc>
            </a:pPr>
            <a:r>
              <a:rPr lang="en-US" sz="2899">
                <a:solidFill>
                  <a:srgbClr val="191919"/>
                </a:solidFill>
                <a:latin typeface="Open Sans Bold"/>
                <a:ea typeface="Open Sans Bold"/>
                <a:cs typeface="Open Sans Bold"/>
                <a:sym typeface="Open Sans Bold"/>
              </a:rPr>
              <a:t>1. Clarify Variable Names:</a:t>
            </a:r>
            <a:r>
              <a:rPr lang="en-US" sz="2899">
                <a:solidFill>
                  <a:srgbClr val="191919"/>
                </a:solidFill>
                <a:latin typeface="Open Sans"/>
                <a:ea typeface="Open Sans"/>
                <a:cs typeface="Open Sans"/>
                <a:sym typeface="Open Sans"/>
              </a:rPr>
              <a:t> Use actual variable names instead of generic ones like V1-V28 to improve understanding and interpretability of the dataset.</a:t>
            </a:r>
          </a:p>
          <a:p>
            <a:pPr algn="l">
              <a:lnSpc>
                <a:spcPts val="4059"/>
              </a:lnSpc>
            </a:pPr>
          </a:p>
          <a:p>
            <a:pPr algn="l">
              <a:lnSpc>
                <a:spcPts val="4059"/>
              </a:lnSpc>
            </a:pPr>
            <a:r>
              <a:rPr lang="en-US" sz="2899">
                <a:solidFill>
                  <a:srgbClr val="191919"/>
                </a:solidFill>
                <a:latin typeface="Open Sans Bold"/>
                <a:ea typeface="Open Sans Bold"/>
                <a:cs typeface="Open Sans Bold"/>
                <a:sym typeface="Open Sans Bold"/>
              </a:rPr>
              <a:t>2. Original Data Format:</a:t>
            </a:r>
            <a:r>
              <a:rPr lang="en-US" sz="2899">
                <a:solidFill>
                  <a:srgbClr val="191919"/>
                </a:solidFill>
                <a:latin typeface="Open Sans"/>
                <a:ea typeface="Open Sans"/>
                <a:cs typeface="Open Sans"/>
                <a:sym typeface="Open Sans"/>
              </a:rPr>
              <a:t> Retain the original format of the V1-V28 columns to preserve data context and accuracy, facilitating more meaningful analysis.</a:t>
            </a:r>
          </a:p>
          <a:p>
            <a:pPr algn="l">
              <a:lnSpc>
                <a:spcPts val="4059"/>
              </a:lnSpc>
            </a:pPr>
          </a:p>
          <a:p>
            <a:pPr algn="l">
              <a:lnSpc>
                <a:spcPts val="4059"/>
              </a:lnSpc>
            </a:pPr>
            <a:r>
              <a:rPr lang="en-US" sz="2899">
                <a:solidFill>
                  <a:srgbClr val="191919"/>
                </a:solidFill>
                <a:latin typeface="Open Sans Bold"/>
                <a:ea typeface="Open Sans Bold"/>
                <a:cs typeface="Open Sans Bold"/>
                <a:sym typeface="Open Sans Bold"/>
              </a:rPr>
              <a:t>3. Structured EDA and Visualization Approach: </a:t>
            </a:r>
            <a:r>
              <a:rPr lang="en-US" sz="2899">
                <a:solidFill>
                  <a:srgbClr val="191919"/>
                </a:solidFill>
                <a:latin typeface="Open Sans"/>
                <a:ea typeface="Open Sans"/>
                <a:cs typeface="Open Sans"/>
                <a:sym typeface="Open Sans"/>
              </a:rPr>
              <a:t>Implement a systematic format for exploratory data analysis (EDA), statistical analysis, and data visualization, detailing specific steps, techniques, and tools to be used.</a:t>
            </a:r>
          </a:p>
          <a:p>
            <a:pPr algn="l">
              <a:lnSpc>
                <a:spcPts val="4059"/>
              </a:lnSpc>
            </a:pPr>
          </a:p>
          <a:p>
            <a:pPr algn="l">
              <a:lnSpc>
                <a:spcPts val="4059"/>
              </a:lnSpc>
            </a:pPr>
            <a:r>
              <a:rPr lang="en-US" sz="2899">
                <a:solidFill>
                  <a:srgbClr val="191919"/>
                </a:solidFill>
                <a:latin typeface="Open Sans Bold"/>
                <a:ea typeface="Open Sans Bold"/>
                <a:cs typeface="Open Sans Bold"/>
                <a:sym typeface="Open Sans Bold"/>
              </a:rPr>
              <a:t>4. Business Insights from Visualizations:</a:t>
            </a:r>
            <a:r>
              <a:rPr lang="en-US" sz="2899">
                <a:solidFill>
                  <a:srgbClr val="191919"/>
                </a:solidFill>
                <a:latin typeface="Open Sans"/>
                <a:ea typeface="Open Sans"/>
                <a:cs typeface="Open Sans"/>
                <a:sym typeface="Open Sans"/>
              </a:rPr>
              <a:t> Focus on extracting business-relevant insights from visualizations to inform decision-making processes and provide actionable recommendations.</a:t>
            </a:r>
          </a:p>
          <a:p>
            <a:pPr algn="l">
              <a:lnSpc>
                <a:spcPts val="4059"/>
              </a:lnSpc>
            </a:pPr>
          </a:p>
          <a:p>
            <a:pPr algn="l">
              <a:lnSpc>
                <a:spcPts val="4059"/>
              </a:lnSpc>
            </a:pPr>
            <a:r>
              <a:rPr lang="en-US" sz="2899">
                <a:solidFill>
                  <a:srgbClr val="191919"/>
                </a:solidFill>
                <a:latin typeface="Open Sans"/>
                <a:ea typeface="Open Sans"/>
                <a:cs typeface="Open Sans"/>
                <a:sym typeface="Open Sans"/>
              </a:rPr>
              <a:t>5. Need to perform up sampling technique to avoid data imbalance between classes</a:t>
            </a:r>
          </a:p>
        </p:txBody>
      </p:sp>
    </p:spTree>
  </p:cSld>
  <p:clrMapOvr>
    <a:masterClrMapping/>
  </p:clrMapOvr>
</p:sld>
</file>

<file path=ppt/slides/slide3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229889" y="-9525"/>
            <a:ext cx="6115428" cy="1076325"/>
          </a:xfrm>
          <a:prstGeom prst="rect">
            <a:avLst/>
          </a:prstGeom>
        </p:spPr>
        <p:txBody>
          <a:bodyPr anchor="t" rtlCol="false" tIns="0" lIns="0" bIns="0" rIns="0">
            <a:spAutoFit/>
          </a:bodyPr>
          <a:lstStyle/>
          <a:p>
            <a:pPr algn="l" marL="0" indent="0" lvl="0">
              <a:lnSpc>
                <a:spcPts val="8400"/>
              </a:lnSpc>
              <a:spcBef>
                <a:spcPct val="0"/>
              </a:spcBef>
            </a:pPr>
            <a:r>
              <a:rPr lang="en-US" sz="7000">
                <a:solidFill>
                  <a:srgbClr val="191919"/>
                </a:solidFill>
                <a:latin typeface="Decalotype Bold"/>
                <a:ea typeface="Decalotype Bold"/>
                <a:cs typeface="Decalotype Bold"/>
                <a:sym typeface="Decalotype Bold"/>
              </a:rPr>
              <a:t>Takeaway Points</a:t>
            </a:r>
          </a:p>
        </p:txBody>
      </p:sp>
      <p:sp>
        <p:nvSpPr>
          <p:cNvPr name="TextBox 3" id="3"/>
          <p:cNvSpPr txBox="true"/>
          <p:nvPr/>
        </p:nvSpPr>
        <p:spPr>
          <a:xfrm rot="0">
            <a:off x="1028700" y="1440858"/>
            <a:ext cx="16517806" cy="7817442"/>
          </a:xfrm>
          <a:prstGeom prst="rect">
            <a:avLst/>
          </a:prstGeom>
        </p:spPr>
        <p:txBody>
          <a:bodyPr anchor="t" rtlCol="false" tIns="0" lIns="0" bIns="0" rIns="0">
            <a:spAutoFit/>
          </a:bodyPr>
          <a:lstStyle/>
          <a:p>
            <a:pPr algn="l" marL="603789" indent="-301895" lvl="1">
              <a:lnSpc>
                <a:spcPts val="3076"/>
              </a:lnSpc>
              <a:buFont typeface="Arial"/>
              <a:buChar char="•"/>
            </a:pPr>
            <a:r>
              <a:rPr lang="en-US" sz="2796">
                <a:solidFill>
                  <a:srgbClr val="191919"/>
                </a:solidFill>
                <a:latin typeface="Open Sans"/>
                <a:ea typeface="Open Sans"/>
                <a:cs typeface="Open Sans"/>
                <a:sym typeface="Open Sans"/>
              </a:rPr>
              <a:t>Dataset Shape:</a:t>
            </a:r>
            <a:r>
              <a:rPr lang="en-US" sz="2796">
                <a:solidFill>
                  <a:srgbClr val="191919"/>
                </a:solidFill>
                <a:latin typeface="Open Sans Bold"/>
                <a:ea typeface="Open Sans Bold"/>
                <a:cs typeface="Open Sans Bold"/>
                <a:sym typeface="Open Sans Bold"/>
              </a:rPr>
              <a:t> (284,807, 31),</a:t>
            </a:r>
            <a:r>
              <a:rPr lang="en-US" sz="2796">
                <a:solidFill>
                  <a:srgbClr val="191919"/>
                </a:solidFill>
                <a:latin typeface="Open Sans"/>
                <a:ea typeface="Open Sans"/>
                <a:cs typeface="Open Sans"/>
                <a:sym typeface="Open Sans"/>
              </a:rPr>
              <a:t> </a:t>
            </a:r>
            <a:r>
              <a:rPr lang="en-US" sz="2796">
                <a:solidFill>
                  <a:srgbClr val="191919"/>
                </a:solidFill>
                <a:latin typeface="Open Sans"/>
                <a:ea typeface="Open Sans"/>
                <a:cs typeface="Open Sans"/>
                <a:sym typeface="Open Sans"/>
              </a:rPr>
              <a:t>Dataset Size:</a:t>
            </a:r>
            <a:r>
              <a:rPr lang="en-US" sz="2796">
                <a:solidFill>
                  <a:srgbClr val="191919"/>
                </a:solidFill>
                <a:latin typeface="Open Sans Bold"/>
                <a:ea typeface="Open Sans Bold"/>
                <a:cs typeface="Open Sans Bold"/>
                <a:sym typeface="Open Sans Bold"/>
              </a:rPr>
              <a:t> 8,829,017</a:t>
            </a:r>
            <a:r>
              <a:rPr lang="en-US" sz="2796">
                <a:solidFill>
                  <a:srgbClr val="191919"/>
                </a:solidFill>
                <a:latin typeface="Open Sans"/>
                <a:ea typeface="Open Sans"/>
                <a:cs typeface="Open Sans"/>
                <a:sym typeface="Open Sans"/>
              </a:rPr>
              <a:t> and</a:t>
            </a:r>
            <a:r>
              <a:rPr lang="en-US" sz="2796">
                <a:solidFill>
                  <a:srgbClr val="191919"/>
                </a:solidFill>
                <a:latin typeface="Open Sans Bold"/>
                <a:ea typeface="Open Sans Bold"/>
                <a:cs typeface="Open Sans Bold"/>
                <a:sym typeface="Open Sans Bold"/>
              </a:rPr>
              <a:t> Time Column: Should be in the time data type</a:t>
            </a:r>
          </a:p>
          <a:p>
            <a:pPr algn="l">
              <a:lnSpc>
                <a:spcPts val="3076"/>
              </a:lnSpc>
            </a:pPr>
          </a:p>
          <a:p>
            <a:pPr algn="l" marL="603789" indent="-301895" lvl="1">
              <a:lnSpc>
                <a:spcPts val="3076"/>
              </a:lnSpc>
              <a:buFont typeface="Arial"/>
              <a:buChar char="•"/>
            </a:pPr>
            <a:r>
              <a:rPr lang="en-US" sz="2796">
                <a:solidFill>
                  <a:srgbClr val="191919"/>
                </a:solidFill>
                <a:latin typeface="Open Sans"/>
                <a:ea typeface="Open Sans"/>
                <a:cs typeface="Open Sans"/>
                <a:sym typeface="Open Sans"/>
              </a:rPr>
              <a:t>High Skewness Columns:</a:t>
            </a:r>
            <a:r>
              <a:rPr lang="en-US" sz="2796">
                <a:solidFill>
                  <a:srgbClr val="191919"/>
                </a:solidFill>
                <a:latin typeface="Open Sans Bold"/>
                <a:ea typeface="Open Sans Bold"/>
                <a:cs typeface="Open Sans Bold"/>
                <a:sym typeface="Open Sans Bold"/>
              </a:rPr>
              <a:t> Amount, V28, V21, V7, V6, V10, V16, V27, V14, V20, V3, V12, V5, V1, V17, V2, V23, V8</a:t>
            </a:r>
          </a:p>
          <a:p>
            <a:pPr algn="l">
              <a:lnSpc>
                <a:spcPts val="3076"/>
              </a:lnSpc>
            </a:pPr>
          </a:p>
          <a:p>
            <a:pPr algn="l" marL="603789" indent="-301895" lvl="1">
              <a:lnSpc>
                <a:spcPts val="3076"/>
              </a:lnSpc>
              <a:buFont typeface="Arial"/>
              <a:buChar char="•"/>
            </a:pPr>
            <a:r>
              <a:rPr lang="en-US" sz="2796">
                <a:solidFill>
                  <a:srgbClr val="191919"/>
                </a:solidFill>
                <a:latin typeface="Open Sans"/>
                <a:ea typeface="Open Sans"/>
                <a:cs typeface="Open Sans"/>
                <a:sym typeface="Open Sans"/>
              </a:rPr>
              <a:t>High Kurtosis Columns:</a:t>
            </a:r>
            <a:r>
              <a:rPr lang="en-US" sz="2796">
                <a:solidFill>
                  <a:srgbClr val="191919"/>
                </a:solidFill>
                <a:latin typeface="Open Sans Bold"/>
                <a:ea typeface="Open Sans Bold"/>
                <a:cs typeface="Open Sans Bold"/>
                <a:sym typeface="Open Sans Bold"/>
              </a:rPr>
              <a:t> V28, Amount, V23, V7, V20, V27, V8, V21, V5, V2, V17, V6, V1, V10, V3, V14, V12, V16, V25, V9</a:t>
            </a:r>
          </a:p>
          <a:p>
            <a:pPr algn="l">
              <a:lnSpc>
                <a:spcPts val="3076"/>
              </a:lnSpc>
            </a:pPr>
          </a:p>
          <a:p>
            <a:pPr algn="l" marL="603789" indent="-301895" lvl="1">
              <a:lnSpc>
                <a:spcPts val="3076"/>
              </a:lnSpc>
              <a:buFont typeface="Arial"/>
              <a:buChar char="•"/>
            </a:pPr>
            <a:r>
              <a:rPr lang="en-US" sz="2796">
                <a:solidFill>
                  <a:srgbClr val="191919"/>
                </a:solidFill>
                <a:latin typeface="Open Sans"/>
                <a:ea typeface="Open Sans"/>
                <a:cs typeface="Open Sans"/>
                <a:sym typeface="Open Sans"/>
              </a:rPr>
              <a:t>Outliers:</a:t>
            </a:r>
            <a:r>
              <a:rPr lang="en-US" sz="2796">
                <a:solidFill>
                  <a:srgbClr val="191919"/>
                </a:solidFill>
                <a:latin typeface="Open Sans Bold"/>
                <a:ea typeface="Open Sans Bold"/>
                <a:cs typeface="Open Sans Bold"/>
                <a:sym typeface="Open Sans Bold"/>
              </a:rPr>
              <a:t> Present in all columns from V1-V28, Amount, and Time, except the Class column</a:t>
            </a:r>
          </a:p>
          <a:p>
            <a:pPr algn="l">
              <a:lnSpc>
                <a:spcPts val="3076"/>
              </a:lnSpc>
            </a:pPr>
          </a:p>
          <a:p>
            <a:pPr algn="l" marL="603789" indent="-301895" lvl="1">
              <a:lnSpc>
                <a:spcPts val="3076"/>
              </a:lnSpc>
              <a:buFont typeface="Arial"/>
              <a:buChar char="•"/>
            </a:pPr>
            <a:r>
              <a:rPr lang="en-US" sz="2796">
                <a:solidFill>
                  <a:srgbClr val="191919"/>
                </a:solidFill>
                <a:latin typeface="Open Sans"/>
                <a:ea typeface="Open Sans"/>
                <a:cs typeface="Open Sans"/>
                <a:sym typeface="Open Sans"/>
              </a:rPr>
              <a:t>Class Column:</a:t>
            </a:r>
            <a:r>
              <a:rPr lang="en-US" sz="2796">
                <a:solidFill>
                  <a:srgbClr val="191919"/>
                </a:solidFill>
                <a:latin typeface="Open Sans Bold"/>
                <a:ea typeface="Open Sans Bold"/>
                <a:cs typeface="Open Sans Bold"/>
                <a:sym typeface="Open Sans Bold"/>
              </a:rPr>
              <a:t> Highly skewed with a high number of zeros </a:t>
            </a:r>
            <a:r>
              <a:rPr lang="en-US" sz="2796">
                <a:solidFill>
                  <a:srgbClr val="191919"/>
                </a:solidFill>
                <a:latin typeface="Open Sans"/>
                <a:ea typeface="Open Sans"/>
                <a:cs typeface="Open Sans"/>
                <a:sym typeface="Open Sans"/>
              </a:rPr>
              <a:t>and</a:t>
            </a:r>
            <a:r>
              <a:rPr lang="en-US" sz="2796">
                <a:solidFill>
                  <a:srgbClr val="191919"/>
                </a:solidFill>
                <a:latin typeface="Open Sans Bold"/>
                <a:ea typeface="Open Sans Bold"/>
                <a:cs typeface="Open Sans Bold"/>
                <a:sym typeface="Open Sans Bold"/>
              </a:rPr>
              <a:t> </a:t>
            </a:r>
            <a:r>
              <a:rPr lang="en-US" sz="2796">
                <a:solidFill>
                  <a:srgbClr val="191919"/>
                </a:solidFill>
                <a:latin typeface="Open Sans"/>
                <a:ea typeface="Open Sans"/>
                <a:cs typeface="Open Sans"/>
                <a:sym typeface="Open Sans"/>
              </a:rPr>
              <a:t>High Variance Columns:</a:t>
            </a:r>
            <a:r>
              <a:rPr lang="en-US" sz="2796">
                <a:solidFill>
                  <a:srgbClr val="191919"/>
                </a:solidFill>
                <a:latin typeface="Open Sans Bold"/>
                <a:ea typeface="Open Sans Bold"/>
                <a:cs typeface="Open Sans Bold"/>
                <a:sym typeface="Open Sans Bold"/>
              </a:rPr>
              <a:t> Time, Amount, V1-V22, V23</a:t>
            </a:r>
          </a:p>
          <a:p>
            <a:pPr algn="l">
              <a:lnSpc>
                <a:spcPts val="3076"/>
              </a:lnSpc>
            </a:pPr>
          </a:p>
          <a:p>
            <a:pPr algn="l" marL="603789" indent="-301895" lvl="1">
              <a:lnSpc>
                <a:spcPts val="3076"/>
              </a:lnSpc>
              <a:buFont typeface="Arial"/>
              <a:buChar char="•"/>
            </a:pPr>
            <a:r>
              <a:rPr lang="en-US" sz="2796">
                <a:solidFill>
                  <a:srgbClr val="191919"/>
                </a:solidFill>
                <a:latin typeface="Open Sans"/>
                <a:ea typeface="Open Sans"/>
                <a:cs typeface="Open Sans"/>
                <a:sym typeface="Open Sans"/>
              </a:rPr>
              <a:t>Distribution:</a:t>
            </a:r>
            <a:r>
              <a:rPr lang="en-US" sz="2796">
                <a:solidFill>
                  <a:srgbClr val="191919"/>
                </a:solidFill>
                <a:latin typeface="Open Sans Bold"/>
                <a:ea typeface="Open Sans Bold"/>
                <a:cs typeface="Open Sans Bold"/>
                <a:sym typeface="Open Sans Bold"/>
              </a:rPr>
              <a:t> V1-V28 show varying distributions, </a:t>
            </a:r>
            <a:r>
              <a:rPr lang="en-US" sz="2796">
                <a:solidFill>
                  <a:srgbClr val="191919"/>
                </a:solidFill>
                <a:latin typeface="Open Sans"/>
                <a:ea typeface="Open Sans"/>
                <a:cs typeface="Open Sans"/>
                <a:sym typeface="Open Sans"/>
              </a:rPr>
              <a:t>Imbalanced Categorical Columns:</a:t>
            </a:r>
            <a:r>
              <a:rPr lang="en-US" sz="2796">
                <a:solidFill>
                  <a:srgbClr val="191919"/>
                </a:solidFill>
                <a:latin typeface="Open Sans Bold"/>
                <a:ea typeface="Open Sans Bold"/>
                <a:cs typeface="Open Sans Bold"/>
                <a:sym typeface="Open Sans Bold"/>
              </a:rPr>
              <a:t> Class column </a:t>
            </a:r>
            <a:r>
              <a:rPr lang="en-US" sz="2796">
                <a:solidFill>
                  <a:srgbClr val="191919"/>
                </a:solidFill>
                <a:latin typeface="Open Sans"/>
                <a:ea typeface="Open Sans"/>
                <a:cs typeface="Open Sans"/>
                <a:sym typeface="Open Sans"/>
              </a:rPr>
              <a:t>and Duplicates:</a:t>
            </a:r>
            <a:r>
              <a:rPr lang="en-US" sz="2796">
                <a:solidFill>
                  <a:srgbClr val="191919"/>
                </a:solidFill>
                <a:latin typeface="Open Sans Bold"/>
                <a:ea typeface="Open Sans Bold"/>
                <a:cs typeface="Open Sans Bold"/>
                <a:sym typeface="Open Sans Bold"/>
              </a:rPr>
              <a:t> 1,081 duplicate records</a:t>
            </a:r>
          </a:p>
          <a:p>
            <a:pPr algn="l">
              <a:lnSpc>
                <a:spcPts val="3076"/>
              </a:lnSpc>
            </a:pPr>
          </a:p>
          <a:p>
            <a:pPr algn="l" marL="603789" indent="-301895" lvl="1">
              <a:lnSpc>
                <a:spcPts val="3076"/>
              </a:lnSpc>
              <a:buFont typeface="Arial"/>
              <a:buChar char="•"/>
            </a:pPr>
            <a:r>
              <a:rPr lang="en-US" sz="2796">
                <a:solidFill>
                  <a:srgbClr val="191919"/>
                </a:solidFill>
                <a:latin typeface="Open Sans"/>
                <a:ea typeface="Open Sans"/>
                <a:cs typeface="Open Sans"/>
                <a:sym typeface="Open Sans"/>
              </a:rPr>
              <a:t>Extreme Values:</a:t>
            </a:r>
            <a:r>
              <a:rPr lang="en-US" sz="2796">
                <a:solidFill>
                  <a:srgbClr val="191919"/>
                </a:solidFill>
                <a:latin typeface="Open Sans Bold"/>
                <a:ea typeface="Open Sans Bold"/>
                <a:cs typeface="Open Sans Bold"/>
                <a:sym typeface="Open Sans Bold"/>
              </a:rPr>
              <a:t> Concerning in V1, V2, V5, V6, V7, V8, V20, V21, V23, V27, V28 due to wide ranges between min and max values</a:t>
            </a:r>
          </a:p>
          <a:p>
            <a:pPr algn="l">
              <a:lnSpc>
                <a:spcPts val="3076"/>
              </a:lnSpc>
            </a:pPr>
          </a:p>
        </p:txBody>
      </p:sp>
    </p:spTree>
  </p:cSld>
  <p:clrMapOvr>
    <a:masterClrMapping/>
  </p:clrMapOvr>
</p:sld>
</file>

<file path=ppt/slides/slide3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615639">
            <a:off x="13187458" y="-42514"/>
            <a:ext cx="12421339" cy="10868671"/>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274A68"/>
            </a:solidFill>
          </p:spPr>
        </p:sp>
        <p:sp>
          <p:nvSpPr>
            <p:cNvPr name="TextBox 4" id="4"/>
            <p:cNvSpPr txBox="true"/>
            <p:nvPr/>
          </p:nvSpPr>
          <p:spPr>
            <a:xfrm>
              <a:off x="127000" y="12700"/>
              <a:ext cx="558800" cy="36830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2163582">
            <a:off x="11843844" y="-3842849"/>
            <a:ext cx="9475687" cy="8291226"/>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00000"/>
            </a:solidFill>
          </p:spPr>
        </p:sp>
        <p:sp>
          <p:nvSpPr>
            <p:cNvPr name="TextBox 7" id="7"/>
            <p:cNvSpPr txBox="true"/>
            <p:nvPr/>
          </p:nvSpPr>
          <p:spPr>
            <a:xfrm>
              <a:off x="127000" y="12700"/>
              <a:ext cx="558800" cy="368300"/>
            </a:xfrm>
            <a:prstGeom prst="rect">
              <a:avLst/>
            </a:prstGeom>
          </p:spPr>
          <p:txBody>
            <a:bodyPr anchor="ctr" rtlCol="false" tIns="50800" lIns="50800" bIns="50800" rIns="50800"/>
            <a:lstStyle/>
            <a:p>
              <a:pPr algn="ctr">
                <a:lnSpc>
                  <a:spcPts val="2100"/>
                </a:lnSpc>
              </a:pPr>
            </a:p>
          </p:txBody>
        </p:sp>
      </p:grpSp>
      <p:sp>
        <p:nvSpPr>
          <p:cNvPr name="TextBox 8" id="8"/>
          <p:cNvSpPr txBox="true"/>
          <p:nvPr/>
        </p:nvSpPr>
        <p:spPr>
          <a:xfrm rot="0">
            <a:off x="307998" y="1019175"/>
            <a:ext cx="11023381" cy="1381125"/>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191919"/>
                </a:solidFill>
                <a:latin typeface="Decalotype Bold"/>
                <a:ea typeface="Decalotype Bold"/>
                <a:cs typeface="Decalotype Bold"/>
                <a:sym typeface="Decalotype Bold"/>
              </a:rPr>
              <a:t>Conclusion</a:t>
            </a:r>
          </a:p>
        </p:txBody>
      </p:sp>
      <p:sp>
        <p:nvSpPr>
          <p:cNvPr name="TextBox 9" id="9"/>
          <p:cNvSpPr txBox="true"/>
          <p:nvPr/>
        </p:nvSpPr>
        <p:spPr>
          <a:xfrm rot="0">
            <a:off x="307998" y="2428875"/>
            <a:ext cx="15054025" cy="6296025"/>
          </a:xfrm>
          <a:prstGeom prst="rect">
            <a:avLst/>
          </a:prstGeom>
        </p:spPr>
        <p:txBody>
          <a:bodyPr anchor="t" rtlCol="false" tIns="0" lIns="0" bIns="0" rIns="0">
            <a:spAutoFit/>
          </a:bodyPr>
          <a:lstStyle/>
          <a:p>
            <a:pPr algn="l">
              <a:lnSpc>
                <a:spcPts val="3300"/>
              </a:lnSpc>
            </a:pPr>
          </a:p>
          <a:p>
            <a:pPr algn="l">
              <a:lnSpc>
                <a:spcPts val="3300"/>
              </a:lnSpc>
            </a:pPr>
            <a:r>
              <a:rPr lang="en-US" sz="3000">
                <a:solidFill>
                  <a:srgbClr val="191919"/>
                </a:solidFill>
                <a:latin typeface="Open Sans Bold"/>
                <a:ea typeface="Open Sans Bold"/>
                <a:cs typeface="Open Sans Bold"/>
                <a:sym typeface="Open Sans Bold"/>
              </a:rPr>
              <a:t>1. Data Integrity: </a:t>
            </a:r>
            <a:r>
              <a:rPr lang="en-US" sz="3000">
                <a:solidFill>
                  <a:srgbClr val="191919"/>
                </a:solidFill>
                <a:latin typeface="Open Sans"/>
                <a:ea typeface="Open Sans"/>
                <a:cs typeface="Open Sans"/>
                <a:sym typeface="Open Sans"/>
              </a:rPr>
              <a:t>The dataset is of good quality with no missing values, but 1081 duplicate records need to be addressed to ensure accuracy.</a:t>
            </a:r>
          </a:p>
          <a:p>
            <a:pPr algn="l">
              <a:lnSpc>
                <a:spcPts val="3300"/>
              </a:lnSpc>
            </a:pPr>
          </a:p>
          <a:p>
            <a:pPr algn="l">
              <a:lnSpc>
                <a:spcPts val="3300"/>
              </a:lnSpc>
            </a:pPr>
            <a:r>
              <a:rPr lang="en-US" sz="3000">
                <a:solidFill>
                  <a:srgbClr val="191919"/>
                </a:solidFill>
                <a:latin typeface="Open Sans Bold"/>
                <a:ea typeface="Open Sans Bold"/>
                <a:cs typeface="Open Sans Bold"/>
                <a:sym typeface="Open Sans Bold"/>
              </a:rPr>
              <a:t>2. Distribution Issues: </a:t>
            </a:r>
            <a:r>
              <a:rPr lang="en-US" sz="3000">
                <a:solidFill>
                  <a:srgbClr val="191919"/>
                </a:solidFill>
                <a:latin typeface="Open Sans"/>
                <a:ea typeface="Open Sans"/>
                <a:cs typeface="Open Sans"/>
                <a:sym typeface="Open Sans"/>
              </a:rPr>
              <a:t>Many columns show high skewness and kurtosis, indicating non-normal distributions and the presence of outliers, which require normalization or transformation.</a:t>
            </a:r>
          </a:p>
          <a:p>
            <a:pPr algn="l">
              <a:lnSpc>
                <a:spcPts val="3300"/>
              </a:lnSpc>
            </a:pPr>
          </a:p>
          <a:p>
            <a:pPr algn="l">
              <a:lnSpc>
                <a:spcPts val="3300"/>
              </a:lnSpc>
            </a:pPr>
            <a:r>
              <a:rPr lang="en-US" sz="3000">
                <a:solidFill>
                  <a:srgbClr val="191919"/>
                </a:solidFill>
                <a:latin typeface="Open Sans Bold"/>
                <a:ea typeface="Open Sans Bold"/>
                <a:cs typeface="Open Sans Bold"/>
                <a:sym typeface="Open Sans Bold"/>
              </a:rPr>
              <a:t>3. Feature Variability: </a:t>
            </a:r>
            <a:r>
              <a:rPr lang="en-US" sz="3000">
                <a:solidFill>
                  <a:srgbClr val="191919"/>
                </a:solidFill>
                <a:latin typeface="Open Sans"/>
                <a:ea typeface="Open Sans"/>
                <a:cs typeface="Open Sans"/>
                <a:sym typeface="Open Sans"/>
              </a:rPr>
              <a:t>High variance and standard deviation in several columns highlight diverse transaction patterns, necessitating further analysis to understand their impact on fraud detection.</a:t>
            </a:r>
          </a:p>
          <a:p>
            <a:pPr algn="l">
              <a:lnSpc>
                <a:spcPts val="3300"/>
              </a:lnSpc>
            </a:pPr>
          </a:p>
          <a:p>
            <a:pPr algn="l">
              <a:lnSpc>
                <a:spcPts val="3300"/>
              </a:lnSpc>
            </a:pPr>
            <a:r>
              <a:rPr lang="en-US" sz="3000">
                <a:solidFill>
                  <a:srgbClr val="191919"/>
                </a:solidFill>
                <a:latin typeface="Open Sans Bold"/>
                <a:ea typeface="Open Sans Bold"/>
                <a:cs typeface="Open Sans Bold"/>
                <a:sym typeface="Open Sans Bold"/>
              </a:rPr>
              <a:t>4. Class Imbalance: </a:t>
            </a:r>
            <a:r>
              <a:rPr lang="en-US" sz="3000">
                <a:solidFill>
                  <a:srgbClr val="191919"/>
                </a:solidFill>
                <a:latin typeface="Open Sans"/>
                <a:ea typeface="Open Sans"/>
                <a:cs typeface="Open Sans"/>
                <a:sym typeface="Open Sans"/>
              </a:rPr>
              <a:t>The Class column has a significant imbalance, with far more zeros than ones, typical in fraud detection. Addressing this imbalance is crucial for effective model performance</a:t>
            </a:r>
            <a:r>
              <a:rPr lang="en-US" sz="3000">
                <a:solidFill>
                  <a:srgbClr val="191919"/>
                </a:solidFill>
                <a:latin typeface="Open Sans Bold"/>
                <a:ea typeface="Open Sans Bold"/>
                <a:cs typeface="Open Sans Bold"/>
                <a:sym typeface="Open Sans Bold"/>
              </a:rPr>
              <a:t>.</a:t>
            </a:r>
          </a:p>
        </p:txBody>
      </p:sp>
    </p:spTree>
  </p:cSld>
  <p:clrMapOvr>
    <a:masterClrMapping/>
  </p:clrMapOvr>
</p:sld>
</file>

<file path=ppt/slides/slide3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735047" y="1028700"/>
          <a:ext cx="16817907" cy="9254997"/>
        </p:xfrm>
        <a:graphic>
          <a:graphicData uri="http://schemas.openxmlformats.org/drawingml/2006/table">
            <a:tbl>
              <a:tblPr/>
              <a:tblGrid>
                <a:gridCol w="16817907"/>
              </a:tblGrid>
              <a:tr h="9254997">
                <a:tc>
                  <a:txBody>
                    <a:bodyPr anchor="t" rtlCol="false"/>
                    <a:lstStyle/>
                    <a:p>
                      <a:pPr algn="l">
                        <a:lnSpc>
                          <a:spcPts val="3919"/>
                        </a:lnSpc>
                        <a:defRPr/>
                      </a:pPr>
                      <a:r>
                        <a:rPr lang="en-US" sz="2799">
                          <a:solidFill>
                            <a:srgbClr val="191919"/>
                          </a:solidFill>
                          <a:latin typeface="Public Sans Bold"/>
                          <a:ea typeface="Public Sans Bold"/>
                          <a:cs typeface="Public Sans Bold"/>
                          <a:sym typeface="Public Sans Bold"/>
                        </a:rPr>
                        <a:t>1. Data Cleaning and Preprocessing</a:t>
                      </a:r>
                      <a:endParaRPr lang="en-US" sz="1100"/>
                    </a:p>
                    <a:p>
                      <a:pPr algn="l">
                        <a:lnSpc>
                          <a:spcPts val="3919"/>
                        </a:lnSpc>
                      </a:pPr>
                      <a:r>
                        <a:rPr lang="en-US" sz="2799">
                          <a:solidFill>
                            <a:srgbClr val="191919"/>
                          </a:solidFill>
                          <a:latin typeface="Public Sans Bold"/>
                          <a:ea typeface="Public Sans Bold"/>
                          <a:cs typeface="Public Sans Bold"/>
                          <a:sym typeface="Public Sans Bold"/>
                        </a:rPr>
                        <a:t>- Outliers: </a:t>
                      </a:r>
                      <a:r>
                        <a:rPr lang="en-US" sz="2799">
                          <a:solidFill>
                            <a:srgbClr val="191919"/>
                          </a:solidFill>
                          <a:latin typeface="Public Sans"/>
                          <a:ea typeface="Public Sans"/>
                          <a:cs typeface="Public Sans"/>
                          <a:sym typeface="Public Sans"/>
                        </a:rPr>
                        <a:t>Handle using capping or transformation.</a:t>
                      </a:r>
                    </a:p>
                    <a:p>
                      <a:pPr algn="l">
                        <a:lnSpc>
                          <a:spcPts val="3919"/>
                        </a:lnSpc>
                      </a:pPr>
                      <a:r>
                        <a:rPr lang="en-US" sz="2799">
                          <a:solidFill>
                            <a:srgbClr val="191919"/>
                          </a:solidFill>
                          <a:latin typeface="Public Sans Bold"/>
                          <a:ea typeface="Public Sans Bold"/>
                          <a:cs typeface="Public Sans Bold"/>
                          <a:sym typeface="Public Sans Bold"/>
                        </a:rPr>
                        <a:t>- Duplicates: </a:t>
                      </a:r>
                      <a:r>
                        <a:rPr lang="en-US" sz="2799">
                          <a:solidFill>
                            <a:srgbClr val="191919"/>
                          </a:solidFill>
                          <a:latin typeface="Public Sans"/>
                          <a:ea typeface="Public Sans"/>
                          <a:cs typeface="Public Sans"/>
                          <a:sym typeface="Public Sans"/>
                        </a:rPr>
                        <a:t>Remove 1,081 duplicate records.</a:t>
                      </a:r>
                    </a:p>
                    <a:p>
                      <a:pPr algn="l">
                        <a:lnSpc>
                          <a:spcPts val="3919"/>
                        </a:lnSpc>
                      </a:pPr>
                    </a:p>
                    <a:p>
                      <a:pPr algn="l">
                        <a:lnSpc>
                          <a:spcPts val="3919"/>
                        </a:lnSpc>
                      </a:pPr>
                      <a:r>
                        <a:rPr lang="en-US" sz="2799">
                          <a:solidFill>
                            <a:srgbClr val="191919"/>
                          </a:solidFill>
                          <a:latin typeface="Public Sans Bold"/>
                          <a:ea typeface="Public Sans Bold"/>
                          <a:cs typeface="Public Sans Bold"/>
                          <a:sym typeface="Public Sans Bold"/>
                        </a:rPr>
                        <a:t>2. Exploratory Data Analysis (EDA)</a:t>
                      </a:r>
                    </a:p>
                    <a:p>
                      <a:pPr algn="l">
                        <a:lnSpc>
                          <a:spcPts val="3919"/>
                        </a:lnSpc>
                      </a:pPr>
                      <a:r>
                        <a:rPr lang="en-US" sz="2799">
                          <a:solidFill>
                            <a:srgbClr val="191919"/>
                          </a:solidFill>
                          <a:latin typeface="Public Sans Bold"/>
                          <a:ea typeface="Public Sans Bold"/>
                          <a:cs typeface="Public Sans Bold"/>
                          <a:sym typeface="Public Sans Bold"/>
                        </a:rPr>
                        <a:t>- Univariate Analysis: </a:t>
                      </a:r>
                      <a:r>
                        <a:rPr lang="en-US" sz="2799">
                          <a:solidFill>
                            <a:srgbClr val="191919"/>
                          </a:solidFill>
                          <a:latin typeface="Public Sans"/>
                          <a:ea typeface="Public Sans"/>
                          <a:cs typeface="Public Sans"/>
                          <a:sym typeface="Public Sans"/>
                        </a:rPr>
                        <a:t>Understand individual feature distributions.</a:t>
                      </a:r>
                    </a:p>
                    <a:p>
                      <a:pPr algn="l">
                        <a:lnSpc>
                          <a:spcPts val="3919"/>
                        </a:lnSpc>
                      </a:pPr>
                      <a:r>
                        <a:rPr lang="en-US" sz="2799">
                          <a:solidFill>
                            <a:srgbClr val="191919"/>
                          </a:solidFill>
                          <a:latin typeface="Public Sans Bold"/>
                          <a:ea typeface="Public Sans Bold"/>
                          <a:cs typeface="Public Sans Bold"/>
                          <a:sym typeface="Public Sans Bold"/>
                        </a:rPr>
                        <a:t>- Bivariate/Multivariate Analysis: </a:t>
                      </a:r>
                      <a:r>
                        <a:rPr lang="en-US" sz="2799">
                          <a:solidFill>
                            <a:srgbClr val="191919"/>
                          </a:solidFill>
                          <a:latin typeface="Public Sans"/>
                          <a:ea typeface="Public Sans"/>
                          <a:cs typeface="Public Sans"/>
                          <a:sym typeface="Public Sans"/>
                        </a:rPr>
                        <a:t>Explore relationships between variables.</a:t>
                      </a:r>
                    </a:p>
                    <a:p>
                      <a:pPr algn="l">
                        <a:lnSpc>
                          <a:spcPts val="3919"/>
                        </a:lnSpc>
                      </a:pPr>
                    </a:p>
                    <a:p>
                      <a:pPr algn="l">
                        <a:lnSpc>
                          <a:spcPts val="3919"/>
                        </a:lnSpc>
                      </a:pPr>
                      <a:r>
                        <a:rPr lang="en-US" sz="2799">
                          <a:solidFill>
                            <a:srgbClr val="191919"/>
                          </a:solidFill>
                          <a:latin typeface="Public Sans Bold"/>
                          <a:ea typeface="Public Sans Bold"/>
                          <a:cs typeface="Public Sans Bold"/>
                          <a:sym typeface="Public Sans Bold"/>
                        </a:rPr>
                        <a:t>3. Feature Engineering and Transformation</a:t>
                      </a:r>
                    </a:p>
                    <a:p>
                      <a:pPr algn="l">
                        <a:lnSpc>
                          <a:spcPts val="3919"/>
                        </a:lnSpc>
                      </a:pPr>
                      <a:r>
                        <a:rPr lang="en-US" sz="2799">
                          <a:solidFill>
                            <a:srgbClr val="191919"/>
                          </a:solidFill>
                          <a:latin typeface="Public Sans Bold"/>
                          <a:ea typeface="Public Sans Bold"/>
                          <a:cs typeface="Public Sans Bold"/>
                          <a:sym typeface="Public Sans Bold"/>
                        </a:rPr>
                        <a:t>- Skewness/Kurtosis: </a:t>
                      </a:r>
                      <a:r>
                        <a:rPr lang="en-US" sz="2799">
                          <a:solidFill>
                            <a:srgbClr val="191919"/>
                          </a:solidFill>
                          <a:latin typeface="Public Sans"/>
                          <a:ea typeface="Public Sans"/>
                          <a:cs typeface="Public Sans"/>
                          <a:sym typeface="Public Sans"/>
                        </a:rPr>
                        <a:t>Apply transformations to reduce skewness and kurtosis in affected columns.</a:t>
                      </a:r>
                    </a:p>
                    <a:p>
                      <a:pPr algn="l">
                        <a:lnSpc>
                          <a:spcPts val="3919"/>
                        </a:lnSpc>
                      </a:pPr>
                      <a:r>
                        <a:rPr lang="en-US" sz="2799">
                          <a:solidFill>
                            <a:srgbClr val="191919"/>
                          </a:solidFill>
                          <a:latin typeface="Public Sans Bold"/>
                          <a:ea typeface="Public Sans Bold"/>
                          <a:cs typeface="Public Sans Bold"/>
                          <a:sym typeface="Public Sans Bold"/>
                        </a:rPr>
                        <a:t>- Standardization/Normalization: </a:t>
                      </a:r>
                      <a:r>
                        <a:rPr lang="en-US" sz="2799">
                          <a:solidFill>
                            <a:srgbClr val="191919"/>
                          </a:solidFill>
                          <a:latin typeface="Public Sans"/>
                          <a:ea typeface="Public Sans"/>
                          <a:cs typeface="Public Sans"/>
                          <a:sym typeface="Public Sans"/>
                        </a:rPr>
                        <a:t>Apply to features with high variance and standard deviation.</a:t>
                      </a:r>
                    </a:p>
                    <a:p>
                      <a:pPr algn="l">
                        <a:lnSpc>
                          <a:spcPts val="3919"/>
                        </a:lnSpc>
                      </a:pPr>
                    </a:p>
                    <a:p>
                      <a:pPr algn="l">
                        <a:lnSpc>
                          <a:spcPts val="3919"/>
                        </a:lnSpc>
                      </a:pPr>
                      <a:r>
                        <a:rPr lang="en-US" sz="2799">
                          <a:solidFill>
                            <a:srgbClr val="191919"/>
                          </a:solidFill>
                          <a:latin typeface="Public Sans Bold"/>
                          <a:ea typeface="Public Sans Bold"/>
                          <a:cs typeface="Public Sans Bold"/>
                          <a:sym typeface="Public Sans Bold"/>
                        </a:rPr>
                        <a:t>4. Statistical Analysis and Business Insights</a:t>
                      </a:r>
                    </a:p>
                    <a:p>
                      <a:pPr algn="l">
                        <a:lnSpc>
                          <a:spcPts val="3919"/>
                        </a:lnSpc>
                      </a:pPr>
                      <a:r>
                        <a:rPr lang="en-US" sz="2799">
                          <a:solidFill>
                            <a:srgbClr val="191919"/>
                          </a:solidFill>
                          <a:latin typeface="Public Sans Bold"/>
                          <a:ea typeface="Public Sans Bold"/>
                          <a:cs typeface="Public Sans Bold"/>
                          <a:sym typeface="Public Sans Bold"/>
                        </a:rPr>
                        <a:t>- Statistical Testing: </a:t>
                      </a:r>
                      <a:r>
                        <a:rPr lang="en-US" sz="2799">
                          <a:solidFill>
                            <a:srgbClr val="191919"/>
                          </a:solidFill>
                          <a:latin typeface="Public Sans"/>
                          <a:ea typeface="Public Sans"/>
                          <a:cs typeface="Public Sans"/>
                          <a:sym typeface="Public Sans"/>
                        </a:rPr>
                        <a:t>Validate assumptions and derive insights.</a:t>
                      </a:r>
                    </a:p>
                    <a:p>
                      <a:pPr algn="l">
                        <a:lnSpc>
                          <a:spcPts val="3919"/>
                        </a:lnSpc>
                      </a:pPr>
                      <a:r>
                        <a:rPr lang="en-US" sz="2799">
                          <a:solidFill>
                            <a:srgbClr val="191919"/>
                          </a:solidFill>
                          <a:latin typeface="Public Sans Bold"/>
                          <a:ea typeface="Public Sans Bold"/>
                          <a:cs typeface="Public Sans Bold"/>
                          <a:sym typeface="Public Sans Bold"/>
                        </a:rPr>
                        <a:t>- Visualizations: </a:t>
                      </a:r>
                      <a:r>
                        <a:rPr lang="en-US" sz="2799">
                          <a:solidFill>
                            <a:srgbClr val="191919"/>
                          </a:solidFill>
                          <a:latin typeface="Public Sans"/>
                          <a:ea typeface="Public Sans"/>
                          <a:cs typeface="Public Sans"/>
                          <a:sym typeface="Public Sans"/>
                        </a:rPr>
                        <a:t>Communicate findings effectively.</a:t>
                      </a:r>
                    </a:p>
                    <a:p>
                      <a:pPr algn="l">
                        <a:lnSpc>
                          <a:spcPts val="3919"/>
                        </a:lnSpc>
                      </a:pPr>
                      <a:r>
                        <a:rPr lang="en-US" sz="2799">
                          <a:solidFill>
                            <a:srgbClr val="191919"/>
                          </a:solidFill>
                          <a:latin typeface="Public Sans Bold"/>
                          <a:ea typeface="Public Sans Bold"/>
                          <a:cs typeface="Public Sans Bold"/>
                          <a:sym typeface="Public Sans Bold"/>
                        </a:rPr>
                        <a:t>- Report: </a:t>
                      </a:r>
                      <a:r>
                        <a:rPr lang="en-US" sz="2799">
                          <a:solidFill>
                            <a:srgbClr val="191919"/>
                          </a:solidFill>
                          <a:latin typeface="Public Sans"/>
                          <a:ea typeface="Public Sans"/>
                          <a:cs typeface="Public Sans"/>
                          <a:sym typeface="Public Sans"/>
                        </a:rPr>
                        <a:t>Generate comprehensive report with actionable insights and recommendations.</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3" id="3"/>
          <p:cNvSpPr txBox="true"/>
          <p:nvPr/>
        </p:nvSpPr>
        <p:spPr>
          <a:xfrm rot="0">
            <a:off x="5373943" y="28575"/>
            <a:ext cx="7540113" cy="1000125"/>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191919"/>
                </a:solidFill>
                <a:latin typeface="Decalotype Bold"/>
                <a:ea typeface="Decalotype Bold"/>
                <a:cs typeface="Decalotype Bold"/>
                <a:sym typeface="Decalotype Bold"/>
              </a:rPr>
              <a:t>Future Steps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855114" y="1989382"/>
            <a:ext cx="8716862" cy="4177684"/>
          </a:xfrm>
          <a:prstGeom prst="rect">
            <a:avLst/>
          </a:prstGeom>
        </p:spPr>
        <p:txBody>
          <a:bodyPr anchor="t" rtlCol="false" tIns="0" lIns="0" bIns="0" rIns="0">
            <a:spAutoFit/>
          </a:bodyPr>
          <a:lstStyle/>
          <a:p>
            <a:pPr algn="l">
              <a:lnSpc>
                <a:spcPts val="8100"/>
              </a:lnSpc>
            </a:pPr>
            <a:r>
              <a:rPr lang="en-US" sz="8100">
                <a:solidFill>
                  <a:srgbClr val="FFFFFF"/>
                </a:solidFill>
                <a:latin typeface="Decalotype Bold"/>
                <a:ea typeface="Decalotype Bold"/>
                <a:cs typeface="Decalotype Bold"/>
                <a:sym typeface="Decalotype Bold"/>
              </a:rPr>
              <a:t>Data Cleaning </a:t>
            </a:r>
          </a:p>
          <a:p>
            <a:pPr algn="l">
              <a:lnSpc>
                <a:spcPts val="8100"/>
              </a:lnSpc>
            </a:pPr>
            <a:r>
              <a:rPr lang="en-US" sz="8100">
                <a:solidFill>
                  <a:srgbClr val="FFFFFF"/>
                </a:solidFill>
                <a:latin typeface="Decalotype Bold"/>
                <a:ea typeface="Decalotype Bold"/>
                <a:cs typeface="Decalotype Bold"/>
                <a:sym typeface="Decalotype Bold"/>
              </a:rPr>
              <a:t>and </a:t>
            </a:r>
          </a:p>
          <a:p>
            <a:pPr algn="l" marL="0" indent="0" lvl="0">
              <a:lnSpc>
                <a:spcPts val="8100"/>
              </a:lnSpc>
            </a:pPr>
            <a:r>
              <a:rPr lang="en-US" sz="8100">
                <a:solidFill>
                  <a:srgbClr val="FFFFFF"/>
                </a:solidFill>
                <a:latin typeface="Decalotype Bold"/>
                <a:ea typeface="Decalotype Bold"/>
                <a:cs typeface="Decalotype Bold"/>
                <a:sym typeface="Decalotype Bold"/>
              </a:rPr>
              <a:t>Problem Solving Steps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628414"/>
            <a:ext cx="9144000" cy="10915414"/>
          </a:xfrm>
          <a:custGeom>
            <a:avLst/>
            <a:gdLst/>
            <a:ahLst/>
            <a:cxnLst/>
            <a:rect r="r" b="b" t="t" l="l"/>
            <a:pathLst>
              <a:path h="10915414" w="9144000">
                <a:moveTo>
                  <a:pt x="0" y="0"/>
                </a:moveTo>
                <a:lnTo>
                  <a:pt x="9144000" y="0"/>
                </a:lnTo>
                <a:lnTo>
                  <a:pt x="9144000" y="10915414"/>
                </a:lnTo>
                <a:lnTo>
                  <a:pt x="0" y="10915414"/>
                </a:lnTo>
                <a:lnTo>
                  <a:pt x="0" y="0"/>
                </a:lnTo>
                <a:close/>
              </a:path>
            </a:pathLst>
          </a:custGeom>
          <a:blipFill>
            <a:blip r:embed="rId2"/>
            <a:stretch>
              <a:fillRect l="-56108" t="0" r="-56108" b="0"/>
            </a:stretch>
          </a:blipFill>
        </p:spPr>
      </p:sp>
      <p:grpSp>
        <p:nvGrpSpPr>
          <p:cNvPr name="Group 3" id="3"/>
          <p:cNvGrpSpPr/>
          <p:nvPr/>
        </p:nvGrpSpPr>
        <p:grpSpPr>
          <a:xfrm rot="-1185678">
            <a:off x="5993587" y="-1636836"/>
            <a:ext cx="5189738" cy="13948303"/>
            <a:chOff x="0" y="0"/>
            <a:chExt cx="1366845" cy="3673627"/>
          </a:xfrm>
        </p:grpSpPr>
        <p:sp>
          <p:nvSpPr>
            <p:cNvPr name="Freeform 4" id="4"/>
            <p:cNvSpPr/>
            <p:nvPr/>
          </p:nvSpPr>
          <p:spPr>
            <a:xfrm flipH="false" flipV="false" rot="0">
              <a:off x="0" y="0"/>
              <a:ext cx="1366845" cy="3673627"/>
            </a:xfrm>
            <a:custGeom>
              <a:avLst/>
              <a:gdLst/>
              <a:ahLst/>
              <a:cxnLst/>
              <a:rect r="r" b="b" t="t" l="l"/>
              <a:pathLst>
                <a:path h="3673627" w="1366845">
                  <a:moveTo>
                    <a:pt x="0" y="0"/>
                  </a:moveTo>
                  <a:lnTo>
                    <a:pt x="1366845" y="0"/>
                  </a:lnTo>
                  <a:lnTo>
                    <a:pt x="1366845" y="3673627"/>
                  </a:lnTo>
                  <a:lnTo>
                    <a:pt x="0" y="3673627"/>
                  </a:lnTo>
                  <a:close/>
                </a:path>
              </a:pathLst>
            </a:custGeom>
            <a:solidFill>
              <a:srgbClr val="FFFFFF"/>
            </a:solidFill>
          </p:spPr>
        </p:sp>
        <p:sp>
          <p:nvSpPr>
            <p:cNvPr name="TextBox 5" id="5"/>
            <p:cNvSpPr txBox="true"/>
            <p:nvPr/>
          </p:nvSpPr>
          <p:spPr>
            <a:xfrm>
              <a:off x="0" y="-38100"/>
              <a:ext cx="1366845" cy="3711727"/>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1185678">
            <a:off x="15921164" y="-4430042"/>
            <a:ext cx="5189738" cy="13948303"/>
            <a:chOff x="0" y="0"/>
            <a:chExt cx="1366845" cy="3673627"/>
          </a:xfrm>
        </p:grpSpPr>
        <p:sp>
          <p:nvSpPr>
            <p:cNvPr name="Freeform 7" id="7"/>
            <p:cNvSpPr/>
            <p:nvPr/>
          </p:nvSpPr>
          <p:spPr>
            <a:xfrm flipH="false" flipV="false" rot="0">
              <a:off x="0" y="0"/>
              <a:ext cx="1366845" cy="3673627"/>
            </a:xfrm>
            <a:custGeom>
              <a:avLst/>
              <a:gdLst/>
              <a:ahLst/>
              <a:cxnLst/>
              <a:rect r="r" b="b" t="t" l="l"/>
              <a:pathLst>
                <a:path h="3673627" w="1366845">
                  <a:moveTo>
                    <a:pt x="0" y="0"/>
                  </a:moveTo>
                  <a:lnTo>
                    <a:pt x="1366845" y="0"/>
                  </a:lnTo>
                  <a:lnTo>
                    <a:pt x="1366845" y="3673627"/>
                  </a:lnTo>
                  <a:lnTo>
                    <a:pt x="0" y="3673627"/>
                  </a:lnTo>
                  <a:close/>
                </a:path>
              </a:pathLst>
            </a:custGeom>
            <a:solidFill>
              <a:srgbClr val="2478A4"/>
            </a:solidFill>
          </p:spPr>
        </p:sp>
        <p:sp>
          <p:nvSpPr>
            <p:cNvPr name="TextBox 8" id="8"/>
            <p:cNvSpPr txBox="true"/>
            <p:nvPr/>
          </p:nvSpPr>
          <p:spPr>
            <a:xfrm>
              <a:off x="0" y="-38100"/>
              <a:ext cx="1366845" cy="3711727"/>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5576902">
            <a:off x="9276761" y="5700848"/>
            <a:ext cx="10482632" cy="9172303"/>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91919"/>
            </a:solidFill>
          </p:spPr>
        </p:sp>
        <p:sp>
          <p:nvSpPr>
            <p:cNvPr name="TextBox 11" id="11"/>
            <p:cNvSpPr txBox="true"/>
            <p:nvPr/>
          </p:nvSpPr>
          <p:spPr>
            <a:xfrm>
              <a:off x="127000" y="292100"/>
              <a:ext cx="558800" cy="368300"/>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2353203" y="4406290"/>
            <a:ext cx="7315200" cy="1862051"/>
          </a:xfrm>
          <a:custGeom>
            <a:avLst/>
            <a:gdLst/>
            <a:ahLst/>
            <a:cxnLst/>
            <a:rect r="r" b="b" t="t" l="l"/>
            <a:pathLst>
              <a:path h="1862051" w="7315200">
                <a:moveTo>
                  <a:pt x="0" y="0"/>
                </a:moveTo>
                <a:lnTo>
                  <a:pt x="7315200" y="0"/>
                </a:lnTo>
                <a:lnTo>
                  <a:pt x="7315200" y="1862051"/>
                </a:lnTo>
                <a:lnTo>
                  <a:pt x="0" y="18620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875096"/>
            <a:ext cx="6945790" cy="6217720"/>
          </a:xfrm>
          <a:custGeom>
            <a:avLst/>
            <a:gdLst/>
            <a:ahLst/>
            <a:cxnLst/>
            <a:rect r="r" b="b" t="t" l="l"/>
            <a:pathLst>
              <a:path h="6217720" w="6945790">
                <a:moveTo>
                  <a:pt x="0" y="0"/>
                </a:moveTo>
                <a:lnTo>
                  <a:pt x="6945790" y="0"/>
                </a:lnTo>
                <a:lnTo>
                  <a:pt x="6945790" y="6217720"/>
                </a:lnTo>
                <a:lnTo>
                  <a:pt x="0" y="6217720"/>
                </a:lnTo>
                <a:lnTo>
                  <a:pt x="0" y="0"/>
                </a:lnTo>
                <a:close/>
              </a:path>
            </a:pathLst>
          </a:custGeom>
          <a:blipFill>
            <a:blip r:embed="rId2"/>
            <a:stretch>
              <a:fillRect l="0" t="0" r="0" b="0"/>
            </a:stretch>
          </a:blipFill>
        </p:spPr>
      </p:sp>
      <p:sp>
        <p:nvSpPr>
          <p:cNvPr name="TextBox 3" id="3"/>
          <p:cNvSpPr txBox="true"/>
          <p:nvPr/>
        </p:nvSpPr>
        <p:spPr>
          <a:xfrm rot="0">
            <a:off x="693872" y="-9525"/>
            <a:ext cx="16499858" cy="1590675"/>
          </a:xfrm>
          <a:prstGeom prst="rect">
            <a:avLst/>
          </a:prstGeom>
        </p:spPr>
        <p:txBody>
          <a:bodyPr anchor="t" rtlCol="false" tIns="0" lIns="0" bIns="0" rIns="0">
            <a:spAutoFit/>
          </a:bodyPr>
          <a:lstStyle/>
          <a:p>
            <a:pPr algn="ctr" marL="0" indent="0" lvl="0">
              <a:lnSpc>
                <a:spcPts val="6240"/>
              </a:lnSpc>
              <a:spcBef>
                <a:spcPct val="0"/>
              </a:spcBef>
            </a:pPr>
            <a:r>
              <a:rPr lang="en-US" sz="5200">
                <a:solidFill>
                  <a:srgbClr val="191919"/>
                </a:solidFill>
                <a:latin typeface="Decalotype Bold"/>
                <a:ea typeface="Decalotype Bold"/>
                <a:cs typeface="Decalotype Bold"/>
                <a:sym typeface="Decalotype Bold"/>
              </a:rPr>
              <a:t>Compute the mean, median and the mode of the data, Compute the range , variance and standard deviation of CEO ages</a:t>
            </a:r>
          </a:p>
        </p:txBody>
      </p:sp>
      <p:sp>
        <p:nvSpPr>
          <p:cNvPr name="TextBox 4" id="4"/>
          <p:cNvSpPr txBox="true"/>
          <p:nvPr/>
        </p:nvSpPr>
        <p:spPr>
          <a:xfrm rot="0">
            <a:off x="693872" y="8443912"/>
            <a:ext cx="15752665" cy="1628775"/>
          </a:xfrm>
          <a:prstGeom prst="rect">
            <a:avLst/>
          </a:prstGeom>
        </p:spPr>
        <p:txBody>
          <a:bodyPr anchor="t" rtlCol="false" tIns="0" lIns="0" bIns="0" rIns="0">
            <a:spAutoFit/>
          </a:bodyPr>
          <a:lstStyle/>
          <a:p>
            <a:pPr algn="ctr">
              <a:lnSpc>
                <a:spcPts val="4319"/>
              </a:lnSpc>
            </a:pPr>
            <a:r>
              <a:rPr lang="en-US" sz="3599">
                <a:solidFill>
                  <a:srgbClr val="191919"/>
                </a:solidFill>
                <a:latin typeface="Open Sans"/>
                <a:ea typeface="Open Sans"/>
                <a:cs typeface="Open Sans"/>
                <a:sym typeface="Open Sans"/>
              </a:rPr>
              <a:t>1.approximately Data is Normally Distributed (Mean = Median = Mod</a:t>
            </a:r>
          </a:p>
          <a:p>
            <a:pPr algn="ctr" marL="0" indent="0" lvl="0">
              <a:lnSpc>
                <a:spcPts val="4319"/>
              </a:lnSpc>
              <a:spcBef>
                <a:spcPct val="0"/>
              </a:spcBef>
            </a:pPr>
            <a:r>
              <a:rPr lang="en-US" sz="3599">
                <a:solidFill>
                  <a:srgbClr val="191919"/>
                </a:solidFill>
                <a:latin typeface="Open Sans"/>
                <a:ea typeface="Open Sans"/>
                <a:cs typeface="Open Sans"/>
                <a:sym typeface="Open Sans"/>
              </a:rPr>
              <a:t>2.Range = 27 years, Variance = 38.51 years,  Standard deviation = 6.21 years, indicating notable dispersion in ages within the dataset.</a:t>
            </a:r>
          </a:p>
        </p:txBody>
      </p:sp>
      <p:sp>
        <p:nvSpPr>
          <p:cNvPr name="Freeform 5" id="5"/>
          <p:cNvSpPr/>
          <p:nvPr/>
        </p:nvSpPr>
        <p:spPr>
          <a:xfrm flipH="false" flipV="false" rot="0">
            <a:off x="8943802" y="2198468"/>
            <a:ext cx="7502736" cy="5570976"/>
          </a:xfrm>
          <a:custGeom>
            <a:avLst/>
            <a:gdLst/>
            <a:ahLst/>
            <a:cxnLst/>
            <a:rect r="r" b="b" t="t" l="l"/>
            <a:pathLst>
              <a:path h="5570976" w="7502736">
                <a:moveTo>
                  <a:pt x="0" y="0"/>
                </a:moveTo>
                <a:lnTo>
                  <a:pt x="7502735" y="0"/>
                </a:lnTo>
                <a:lnTo>
                  <a:pt x="7502735" y="5570976"/>
                </a:lnTo>
                <a:lnTo>
                  <a:pt x="0" y="5570976"/>
                </a:lnTo>
                <a:lnTo>
                  <a:pt x="0" y="0"/>
                </a:lnTo>
                <a:close/>
              </a:path>
            </a:pathLst>
          </a:custGeom>
          <a:blipFill>
            <a:blip r:embed="rId3"/>
            <a:stretch>
              <a:fillRect l="0" t="-907"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67012" y="239454"/>
            <a:ext cx="17313610" cy="1533525"/>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191919"/>
                </a:solidFill>
                <a:latin typeface="Decalotype Bold"/>
                <a:ea typeface="Decalotype Bold"/>
                <a:cs typeface="Decalotype Bold"/>
                <a:sym typeface="Decalotype Bold"/>
              </a:rPr>
              <a:t>Find the mean deviation for the data , Calculate the Pearson coefficient of skewness and comment on the skewness of the data</a:t>
            </a:r>
          </a:p>
        </p:txBody>
      </p:sp>
      <p:sp>
        <p:nvSpPr>
          <p:cNvPr name="Freeform 3" id="3"/>
          <p:cNvSpPr/>
          <p:nvPr/>
        </p:nvSpPr>
        <p:spPr>
          <a:xfrm flipH="false" flipV="false" rot="0">
            <a:off x="567012" y="1814624"/>
            <a:ext cx="8027434" cy="6407344"/>
          </a:xfrm>
          <a:custGeom>
            <a:avLst/>
            <a:gdLst/>
            <a:ahLst/>
            <a:cxnLst/>
            <a:rect r="r" b="b" t="t" l="l"/>
            <a:pathLst>
              <a:path h="6407344" w="8027434">
                <a:moveTo>
                  <a:pt x="0" y="0"/>
                </a:moveTo>
                <a:lnTo>
                  <a:pt x="8027434" y="0"/>
                </a:lnTo>
                <a:lnTo>
                  <a:pt x="8027434" y="6407345"/>
                </a:lnTo>
                <a:lnTo>
                  <a:pt x="0" y="6407345"/>
                </a:lnTo>
                <a:lnTo>
                  <a:pt x="0" y="0"/>
                </a:lnTo>
                <a:close/>
              </a:path>
            </a:pathLst>
          </a:custGeom>
          <a:blipFill>
            <a:blip r:embed="rId2"/>
            <a:stretch>
              <a:fillRect l="0" t="-532" r="0" b="0"/>
            </a:stretch>
          </a:blipFill>
        </p:spPr>
      </p:sp>
      <p:sp>
        <p:nvSpPr>
          <p:cNvPr name="Freeform 4" id="4"/>
          <p:cNvSpPr/>
          <p:nvPr/>
        </p:nvSpPr>
        <p:spPr>
          <a:xfrm flipH="false" flipV="false" rot="0">
            <a:off x="8825023" y="2065031"/>
            <a:ext cx="9055599" cy="6156937"/>
          </a:xfrm>
          <a:custGeom>
            <a:avLst/>
            <a:gdLst/>
            <a:ahLst/>
            <a:cxnLst/>
            <a:rect r="r" b="b" t="t" l="l"/>
            <a:pathLst>
              <a:path h="6156937" w="9055599">
                <a:moveTo>
                  <a:pt x="0" y="0"/>
                </a:moveTo>
                <a:lnTo>
                  <a:pt x="9055599" y="0"/>
                </a:lnTo>
                <a:lnTo>
                  <a:pt x="9055599" y="6156938"/>
                </a:lnTo>
                <a:lnTo>
                  <a:pt x="0" y="6156938"/>
                </a:lnTo>
                <a:lnTo>
                  <a:pt x="0" y="0"/>
                </a:lnTo>
                <a:close/>
              </a:path>
            </a:pathLst>
          </a:custGeom>
          <a:blipFill>
            <a:blip r:embed="rId3"/>
            <a:stretch>
              <a:fillRect l="-80" t="-270" r="-8640" b="0"/>
            </a:stretch>
          </a:blipFill>
        </p:spPr>
      </p:sp>
      <p:sp>
        <p:nvSpPr>
          <p:cNvPr name="TextBox 5" id="5"/>
          <p:cNvSpPr txBox="true"/>
          <p:nvPr/>
        </p:nvSpPr>
        <p:spPr>
          <a:xfrm rot="0">
            <a:off x="567012" y="8357235"/>
            <a:ext cx="17313610" cy="1764030"/>
          </a:xfrm>
          <a:prstGeom prst="rect">
            <a:avLst/>
          </a:prstGeom>
        </p:spPr>
        <p:txBody>
          <a:bodyPr anchor="t" rtlCol="false" tIns="0" lIns="0" bIns="0" rIns="0">
            <a:spAutoFit/>
          </a:bodyPr>
          <a:lstStyle/>
          <a:p>
            <a:pPr algn="l">
              <a:lnSpc>
                <a:spcPts val="4679"/>
              </a:lnSpc>
            </a:pPr>
            <a:r>
              <a:rPr lang="en-US" sz="3599">
                <a:solidFill>
                  <a:srgbClr val="191919"/>
                </a:solidFill>
                <a:latin typeface="Public Sans"/>
                <a:ea typeface="Public Sans"/>
                <a:cs typeface="Public Sans"/>
                <a:sym typeface="Public Sans"/>
              </a:rPr>
              <a:t>1.The mean deviation is 4.814 indicates a relatively low variability in CEO ages around the mean age in the dataset.</a:t>
            </a:r>
          </a:p>
          <a:p>
            <a:pPr algn="l" marL="0" indent="0" lvl="0">
              <a:lnSpc>
                <a:spcPts val="4679"/>
              </a:lnSpc>
              <a:spcBef>
                <a:spcPct val="0"/>
              </a:spcBef>
            </a:pPr>
            <a:r>
              <a:rPr lang="en-US" sz="3599">
                <a:solidFill>
                  <a:srgbClr val="191919"/>
                </a:solidFill>
                <a:latin typeface="Public Sans"/>
                <a:ea typeface="Public Sans"/>
                <a:cs typeface="Public Sans"/>
                <a:sym typeface="Public Sans"/>
              </a:rPr>
              <a:t>2.the data is negatively skewed with -0.0483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12705" y="76973"/>
            <a:ext cx="17277792" cy="2536827"/>
          </a:xfrm>
          <a:prstGeom prst="rect">
            <a:avLst/>
          </a:prstGeom>
        </p:spPr>
        <p:txBody>
          <a:bodyPr anchor="t" rtlCol="false" tIns="0" lIns="0" bIns="0" rIns="0">
            <a:spAutoFit/>
          </a:bodyPr>
          <a:lstStyle/>
          <a:p>
            <a:pPr algn="ctr">
              <a:lnSpc>
                <a:spcPts val="6999"/>
              </a:lnSpc>
            </a:pPr>
            <a:r>
              <a:rPr lang="en-US" sz="4999">
                <a:solidFill>
                  <a:srgbClr val="191919"/>
                </a:solidFill>
                <a:latin typeface="Decalotype Bold"/>
                <a:ea typeface="Decalotype Bold"/>
                <a:cs typeface="Decalotype Bold"/>
                <a:sym typeface="Decalotype Bold"/>
              </a:rPr>
              <a:t>Count the number of data values that fall within two standard</a:t>
            </a:r>
          </a:p>
          <a:p>
            <a:pPr algn="ctr">
              <a:lnSpc>
                <a:spcPts val="6999"/>
              </a:lnSpc>
            </a:pPr>
            <a:r>
              <a:rPr lang="en-US" sz="4999">
                <a:solidFill>
                  <a:srgbClr val="191919"/>
                </a:solidFill>
                <a:latin typeface="Decalotype Bold"/>
                <a:ea typeface="Decalotype Bold"/>
                <a:cs typeface="Decalotype Bold"/>
                <a:sym typeface="Decalotype Bold"/>
              </a:rPr>
              <a:t>deviations of the mean. Compare this with the answer from</a:t>
            </a:r>
          </a:p>
          <a:p>
            <a:pPr algn="ctr">
              <a:lnSpc>
                <a:spcPts val="6299"/>
              </a:lnSpc>
            </a:pPr>
            <a:r>
              <a:rPr lang="en-US" sz="4499">
                <a:solidFill>
                  <a:srgbClr val="191919"/>
                </a:solidFill>
                <a:latin typeface="Decalotype Bold"/>
                <a:ea typeface="Decalotype Bold"/>
                <a:cs typeface="Decalotype Bold"/>
                <a:sym typeface="Decalotype Bold"/>
              </a:rPr>
              <a:t>Chebyshev’s Theorem.</a:t>
            </a:r>
          </a:p>
        </p:txBody>
      </p:sp>
      <p:sp>
        <p:nvSpPr>
          <p:cNvPr name="Freeform 3" id="3"/>
          <p:cNvSpPr/>
          <p:nvPr/>
        </p:nvSpPr>
        <p:spPr>
          <a:xfrm flipH="false" flipV="false" rot="0">
            <a:off x="0" y="2702700"/>
            <a:ext cx="9391746" cy="6749840"/>
          </a:xfrm>
          <a:custGeom>
            <a:avLst/>
            <a:gdLst/>
            <a:ahLst/>
            <a:cxnLst/>
            <a:rect r="r" b="b" t="t" l="l"/>
            <a:pathLst>
              <a:path h="6749840" w="9391746">
                <a:moveTo>
                  <a:pt x="0" y="0"/>
                </a:moveTo>
                <a:lnTo>
                  <a:pt x="9391746" y="0"/>
                </a:lnTo>
                <a:lnTo>
                  <a:pt x="9391746" y="6749840"/>
                </a:lnTo>
                <a:lnTo>
                  <a:pt x="0" y="6749840"/>
                </a:lnTo>
                <a:lnTo>
                  <a:pt x="0" y="0"/>
                </a:lnTo>
                <a:close/>
              </a:path>
            </a:pathLst>
          </a:custGeom>
          <a:blipFill>
            <a:blip r:embed="rId2"/>
            <a:stretch>
              <a:fillRect l="0" t="0" r="0" b="0"/>
            </a:stretch>
          </a:blipFill>
        </p:spPr>
      </p:sp>
      <p:sp>
        <p:nvSpPr>
          <p:cNvPr name="TextBox 4" id="4"/>
          <p:cNvSpPr txBox="true"/>
          <p:nvPr/>
        </p:nvSpPr>
        <p:spPr>
          <a:xfrm rot="0">
            <a:off x="9391746" y="4598748"/>
            <a:ext cx="8494259" cy="2881544"/>
          </a:xfrm>
          <a:prstGeom prst="rect">
            <a:avLst/>
          </a:prstGeom>
        </p:spPr>
        <p:txBody>
          <a:bodyPr anchor="t" rtlCol="false" tIns="0" lIns="0" bIns="0" rIns="0">
            <a:spAutoFit/>
          </a:bodyPr>
          <a:lstStyle/>
          <a:p>
            <a:pPr algn="ctr">
              <a:lnSpc>
                <a:spcPts val="4614"/>
              </a:lnSpc>
            </a:pPr>
          </a:p>
          <a:p>
            <a:pPr algn="ctr">
              <a:lnSpc>
                <a:spcPts val="4614"/>
              </a:lnSpc>
            </a:pPr>
            <a:r>
              <a:rPr lang="en-US" sz="3296">
                <a:solidFill>
                  <a:srgbClr val="191919"/>
                </a:solidFill>
                <a:latin typeface="Public Sans"/>
                <a:ea typeface="Public Sans"/>
                <a:cs typeface="Public Sans"/>
                <a:sym typeface="Public Sans"/>
              </a:rPr>
              <a:t>1.Number of data values in Chebyshev's rule within two standard deviations is: 32</a:t>
            </a:r>
          </a:p>
          <a:p>
            <a:pPr algn="ctr">
              <a:lnSpc>
                <a:spcPts val="4614"/>
              </a:lnSpc>
            </a:pPr>
            <a:r>
              <a:rPr lang="en-US" sz="3296">
                <a:solidFill>
                  <a:srgbClr val="191919"/>
                </a:solidFill>
                <a:latin typeface="Public Sans"/>
                <a:ea typeface="Public Sans"/>
                <a:cs typeface="Public Sans"/>
                <a:sym typeface="Public Sans"/>
              </a:rPr>
              <a:t>2.Proportion of data within two standard deviations for Chebyshev's rule: 75%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1699" y="257175"/>
            <a:ext cx="17684602" cy="1533525"/>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191919"/>
                </a:solidFill>
                <a:latin typeface="Decalotype Bold"/>
                <a:ea typeface="Decalotype Bold"/>
                <a:cs typeface="Decalotype Bold"/>
                <a:sym typeface="Decalotype Bold"/>
              </a:rPr>
              <a:t>Find the three quartiles and the interquartile range (IQR), Are there any outliers in the data set, draw a boxplot of the dataset to confirm .</a:t>
            </a:r>
          </a:p>
        </p:txBody>
      </p:sp>
      <p:sp>
        <p:nvSpPr>
          <p:cNvPr name="Freeform 3" id="3"/>
          <p:cNvSpPr/>
          <p:nvPr/>
        </p:nvSpPr>
        <p:spPr>
          <a:xfrm flipH="false" flipV="false" rot="0">
            <a:off x="1028700" y="1790700"/>
            <a:ext cx="7006417" cy="6398924"/>
          </a:xfrm>
          <a:custGeom>
            <a:avLst/>
            <a:gdLst/>
            <a:ahLst/>
            <a:cxnLst/>
            <a:rect r="r" b="b" t="t" l="l"/>
            <a:pathLst>
              <a:path h="6398924" w="7006417">
                <a:moveTo>
                  <a:pt x="0" y="0"/>
                </a:moveTo>
                <a:lnTo>
                  <a:pt x="7006417" y="0"/>
                </a:lnTo>
                <a:lnTo>
                  <a:pt x="7006417" y="6398924"/>
                </a:lnTo>
                <a:lnTo>
                  <a:pt x="0" y="6398924"/>
                </a:lnTo>
                <a:lnTo>
                  <a:pt x="0" y="0"/>
                </a:lnTo>
                <a:close/>
              </a:path>
            </a:pathLst>
          </a:custGeom>
          <a:blipFill>
            <a:blip r:embed="rId2"/>
            <a:stretch>
              <a:fillRect l="0" t="0" r="0" b="0"/>
            </a:stretch>
          </a:blipFill>
        </p:spPr>
      </p:sp>
      <p:sp>
        <p:nvSpPr>
          <p:cNvPr name="Freeform 4" id="4"/>
          <p:cNvSpPr/>
          <p:nvPr/>
        </p:nvSpPr>
        <p:spPr>
          <a:xfrm flipH="false" flipV="false" rot="0">
            <a:off x="8689411" y="1970704"/>
            <a:ext cx="8286354" cy="6038917"/>
          </a:xfrm>
          <a:custGeom>
            <a:avLst/>
            <a:gdLst/>
            <a:ahLst/>
            <a:cxnLst/>
            <a:rect r="r" b="b" t="t" l="l"/>
            <a:pathLst>
              <a:path h="6038917" w="8286354">
                <a:moveTo>
                  <a:pt x="0" y="0"/>
                </a:moveTo>
                <a:lnTo>
                  <a:pt x="8286354" y="0"/>
                </a:lnTo>
                <a:lnTo>
                  <a:pt x="8286354" y="6038916"/>
                </a:lnTo>
                <a:lnTo>
                  <a:pt x="0" y="6038916"/>
                </a:lnTo>
                <a:lnTo>
                  <a:pt x="0" y="0"/>
                </a:lnTo>
                <a:close/>
              </a:path>
            </a:pathLst>
          </a:custGeom>
          <a:blipFill>
            <a:blip r:embed="rId3"/>
            <a:stretch>
              <a:fillRect l="0" t="0" r="0" b="0"/>
            </a:stretch>
          </a:blipFill>
        </p:spPr>
      </p:sp>
      <p:sp>
        <p:nvSpPr>
          <p:cNvPr name="TextBox 5" id="5"/>
          <p:cNvSpPr txBox="true"/>
          <p:nvPr/>
        </p:nvSpPr>
        <p:spPr>
          <a:xfrm rot="0">
            <a:off x="808292" y="8370599"/>
            <a:ext cx="16451008" cy="1085850"/>
          </a:xfrm>
          <a:prstGeom prst="rect">
            <a:avLst/>
          </a:prstGeom>
        </p:spPr>
        <p:txBody>
          <a:bodyPr anchor="t" rtlCol="false" tIns="0" lIns="0" bIns="0" rIns="0">
            <a:spAutoFit/>
          </a:bodyPr>
          <a:lstStyle/>
          <a:p>
            <a:pPr algn="l">
              <a:lnSpc>
                <a:spcPts val="4320"/>
              </a:lnSpc>
            </a:pPr>
            <a:r>
              <a:rPr lang="en-US" sz="3600">
                <a:solidFill>
                  <a:srgbClr val="000000"/>
                </a:solidFill>
                <a:latin typeface="Open Sans"/>
                <a:ea typeface="Open Sans"/>
                <a:cs typeface="Open Sans"/>
                <a:sym typeface="Open Sans"/>
              </a:rPr>
              <a:t>1.The data is clustered around median, with less variability.</a:t>
            </a:r>
          </a:p>
          <a:p>
            <a:pPr algn="l" marL="0" indent="0" lvl="0">
              <a:lnSpc>
                <a:spcPts val="4320"/>
              </a:lnSpc>
              <a:spcBef>
                <a:spcPct val="0"/>
              </a:spcBef>
            </a:pPr>
            <a:r>
              <a:rPr lang="en-US" sz="3600">
                <a:solidFill>
                  <a:srgbClr val="000000"/>
                </a:solidFill>
                <a:latin typeface="Open Sans"/>
                <a:ea typeface="Open Sans"/>
                <a:cs typeface="Open Sans"/>
                <a:sym typeface="Open Sans"/>
              </a:rPr>
              <a:t>2.Ages of CEO’s is approximately normally distributed with few outliers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30067" y="40088"/>
            <a:ext cx="17027865" cy="1533525"/>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191919"/>
                </a:solidFill>
                <a:latin typeface="Decalotype Bold"/>
                <a:ea typeface="Decalotype Bold"/>
                <a:cs typeface="Decalotype Bold"/>
                <a:sym typeface="Decalotype Bold"/>
              </a:rPr>
              <a:t>Find the percentile rank of the datapoint 50, What is the probability that a person becoming a CEO is below 50 years of age</a:t>
            </a:r>
          </a:p>
        </p:txBody>
      </p:sp>
      <p:sp>
        <p:nvSpPr>
          <p:cNvPr name="Freeform 3" id="3"/>
          <p:cNvSpPr/>
          <p:nvPr/>
        </p:nvSpPr>
        <p:spPr>
          <a:xfrm flipH="false" flipV="false" rot="0">
            <a:off x="630067" y="1573613"/>
            <a:ext cx="8371795" cy="6868213"/>
          </a:xfrm>
          <a:custGeom>
            <a:avLst/>
            <a:gdLst/>
            <a:ahLst/>
            <a:cxnLst/>
            <a:rect r="r" b="b" t="t" l="l"/>
            <a:pathLst>
              <a:path h="6868213" w="8371795">
                <a:moveTo>
                  <a:pt x="0" y="0"/>
                </a:moveTo>
                <a:lnTo>
                  <a:pt x="8371796" y="0"/>
                </a:lnTo>
                <a:lnTo>
                  <a:pt x="8371796" y="6868213"/>
                </a:lnTo>
                <a:lnTo>
                  <a:pt x="0" y="6868213"/>
                </a:lnTo>
                <a:lnTo>
                  <a:pt x="0" y="0"/>
                </a:lnTo>
                <a:close/>
              </a:path>
            </a:pathLst>
          </a:custGeom>
          <a:blipFill>
            <a:blip r:embed="rId2"/>
            <a:stretch>
              <a:fillRect l="0" t="0" r="0" b="0"/>
            </a:stretch>
          </a:blipFill>
        </p:spPr>
      </p:sp>
      <p:sp>
        <p:nvSpPr>
          <p:cNvPr name="Freeform 4" id="4"/>
          <p:cNvSpPr/>
          <p:nvPr/>
        </p:nvSpPr>
        <p:spPr>
          <a:xfrm flipH="false" flipV="false" rot="0">
            <a:off x="9364155" y="1573613"/>
            <a:ext cx="8293778" cy="6596653"/>
          </a:xfrm>
          <a:custGeom>
            <a:avLst/>
            <a:gdLst/>
            <a:ahLst/>
            <a:cxnLst/>
            <a:rect r="r" b="b" t="t" l="l"/>
            <a:pathLst>
              <a:path h="6596653" w="8293778">
                <a:moveTo>
                  <a:pt x="0" y="0"/>
                </a:moveTo>
                <a:lnTo>
                  <a:pt x="8293778" y="0"/>
                </a:lnTo>
                <a:lnTo>
                  <a:pt x="8293778" y="6596652"/>
                </a:lnTo>
                <a:lnTo>
                  <a:pt x="0" y="6596652"/>
                </a:lnTo>
                <a:lnTo>
                  <a:pt x="0" y="0"/>
                </a:lnTo>
                <a:close/>
              </a:path>
            </a:pathLst>
          </a:custGeom>
          <a:blipFill>
            <a:blip r:embed="rId3"/>
            <a:stretch>
              <a:fillRect l="0" t="0" r="0" b="0"/>
            </a:stretch>
          </a:blipFill>
        </p:spPr>
      </p:sp>
      <p:sp>
        <p:nvSpPr>
          <p:cNvPr name="TextBox 5" id="5"/>
          <p:cNvSpPr txBox="true"/>
          <p:nvPr/>
        </p:nvSpPr>
        <p:spPr>
          <a:xfrm rot="0">
            <a:off x="630067" y="8716645"/>
            <a:ext cx="17027865" cy="1045210"/>
          </a:xfrm>
          <a:prstGeom prst="rect">
            <a:avLst/>
          </a:prstGeom>
        </p:spPr>
        <p:txBody>
          <a:bodyPr anchor="t" rtlCol="false" tIns="0" lIns="0" bIns="0" rIns="0">
            <a:spAutoFit/>
          </a:bodyPr>
          <a:lstStyle/>
          <a:p>
            <a:pPr algn="l">
              <a:lnSpc>
                <a:spcPts val="4160"/>
              </a:lnSpc>
            </a:pPr>
            <a:r>
              <a:rPr lang="en-US" sz="3200">
                <a:solidFill>
                  <a:srgbClr val="191919"/>
                </a:solidFill>
                <a:latin typeface="Public Sans"/>
                <a:ea typeface="Public Sans"/>
                <a:cs typeface="Public Sans"/>
                <a:sym typeface="Public Sans"/>
              </a:rPr>
              <a:t>1.About 23.81% of the CEOs in the dataset were younger than or equal to 50 years old.</a:t>
            </a:r>
          </a:p>
          <a:p>
            <a:pPr algn="l" marL="0" indent="0" lvl="0">
              <a:lnSpc>
                <a:spcPts val="4160"/>
              </a:lnSpc>
              <a:spcBef>
                <a:spcPct val="0"/>
              </a:spcBef>
            </a:pPr>
            <a:r>
              <a:rPr lang="en-US" sz="3200">
                <a:solidFill>
                  <a:srgbClr val="191919"/>
                </a:solidFill>
                <a:latin typeface="Public Sans"/>
                <a:ea typeface="Public Sans"/>
                <a:cs typeface="Public Sans"/>
                <a:sym typeface="Public Sans"/>
              </a:rPr>
              <a:t>2.The probability that a person becoming a CEO is below 50 years of age is 19.05%.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DAF7cn-I0MI</dc:identifier>
  <dcterms:modified xsi:type="dcterms:W3CDTF">2011-08-01T06:04:30Z</dcterms:modified>
  <cp:revision>1</cp:revision>
  <dc:title>Global Investment Trend Analysis</dc:title>
</cp:coreProperties>
</file>